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EF8FF"/>
    <a:srgbClr val="ABD9F5"/>
    <a:srgbClr val="B5CDEC"/>
    <a:srgbClr val="FFE0D5"/>
    <a:srgbClr val="FAC4BC"/>
    <a:srgbClr val="F7BBE1"/>
    <a:srgbClr val="6DC695"/>
    <a:srgbClr val="37A1B1"/>
    <a:srgbClr val="8668E8"/>
    <a:srgbClr val="89B8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2602" autoAdjust="0"/>
  </p:normalViewPr>
  <p:slideViewPr>
    <p:cSldViewPr snapToGrid="0" snapToObjects="1">
      <p:cViewPr>
        <p:scale>
          <a:sx n="116" d="100"/>
          <a:sy n="116" d="100"/>
        </p:scale>
        <p:origin x="20176" y="64"/>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Chimp:**CHCI%20Research**:**Sign%20Log%20Database**:Signing%20about%20Magazines:numbe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820949527292107"/>
          <c:y val="0.020500120895562"/>
          <c:w val="0.797754763225307"/>
          <c:h val="0.816452961201436"/>
        </c:manualLayout>
      </c:layout>
      <c:barChart>
        <c:barDir val="col"/>
        <c:grouping val="clustered"/>
        <c:varyColors val="0"/>
        <c:ser>
          <c:idx val="0"/>
          <c:order val="0"/>
          <c:tx>
            <c:strRef>
              <c:f>'Combined Chart'!$H$70</c:f>
              <c:strCache>
                <c:ptCount val="1"/>
                <c:pt idx="0">
                  <c:v>Tatu</c:v>
                </c:pt>
              </c:strCache>
            </c:strRef>
          </c:tx>
          <c:spPr>
            <a:solidFill>
              <a:schemeClr val="accent3">
                <a:lumMod val="75000"/>
              </a:schemeClr>
            </a:solidFill>
          </c:spPr>
          <c:invertIfNegative val="0"/>
          <c:cat>
            <c:strRef>
              <c:f>'Combined Chart'!$I$69:$N$69</c:f>
              <c:strCache>
                <c:ptCount val="6"/>
                <c:pt idx="0">
                  <c:v>Food</c:v>
                </c:pt>
                <c:pt idx="1">
                  <c:v>Clothing</c:v>
                </c:pt>
                <c:pt idx="2">
                  <c:v>Beauty</c:v>
                </c:pt>
                <c:pt idx="3">
                  <c:v>Vegetation</c:v>
                </c:pt>
                <c:pt idx="4">
                  <c:v>Animals</c:v>
                </c:pt>
                <c:pt idx="5">
                  <c:v>Other</c:v>
                </c:pt>
              </c:strCache>
            </c:strRef>
          </c:cat>
          <c:val>
            <c:numRef>
              <c:f>'Combined Chart'!$I$70:$N$70</c:f>
              <c:numCache>
                <c:formatCode>General</c:formatCode>
                <c:ptCount val="6"/>
                <c:pt idx="0">
                  <c:v>55.55555555555556</c:v>
                </c:pt>
                <c:pt idx="1">
                  <c:v>6.48148148148148</c:v>
                </c:pt>
                <c:pt idx="2">
                  <c:v>10.1851851851852</c:v>
                </c:pt>
                <c:pt idx="3">
                  <c:v>6.48148148148148</c:v>
                </c:pt>
                <c:pt idx="4">
                  <c:v>8.333333333333332</c:v>
                </c:pt>
                <c:pt idx="5">
                  <c:v>12.96296296296296</c:v>
                </c:pt>
              </c:numCache>
            </c:numRef>
          </c:val>
        </c:ser>
        <c:ser>
          <c:idx val="1"/>
          <c:order val="1"/>
          <c:tx>
            <c:strRef>
              <c:f>'Combined Chart'!$H$71</c:f>
              <c:strCache>
                <c:ptCount val="1"/>
                <c:pt idx="0">
                  <c:v>Moja</c:v>
                </c:pt>
              </c:strCache>
            </c:strRef>
          </c:tx>
          <c:spPr>
            <a:solidFill>
              <a:srgbClr val="6DC695"/>
            </a:solidFill>
          </c:spPr>
          <c:invertIfNegative val="0"/>
          <c:cat>
            <c:strRef>
              <c:f>'Combined Chart'!$I$69:$N$69</c:f>
              <c:strCache>
                <c:ptCount val="6"/>
                <c:pt idx="0">
                  <c:v>Food</c:v>
                </c:pt>
                <c:pt idx="1">
                  <c:v>Clothing</c:v>
                </c:pt>
                <c:pt idx="2">
                  <c:v>Beauty</c:v>
                </c:pt>
                <c:pt idx="3">
                  <c:v>Vegetation</c:v>
                </c:pt>
                <c:pt idx="4">
                  <c:v>Animals</c:v>
                </c:pt>
                <c:pt idx="5">
                  <c:v>Other</c:v>
                </c:pt>
              </c:strCache>
            </c:strRef>
          </c:cat>
          <c:val>
            <c:numRef>
              <c:f>'Combined Chart'!$I$71:$N$71</c:f>
              <c:numCache>
                <c:formatCode>General</c:formatCode>
                <c:ptCount val="6"/>
                <c:pt idx="0">
                  <c:v>0.0</c:v>
                </c:pt>
                <c:pt idx="1">
                  <c:v>50.0</c:v>
                </c:pt>
                <c:pt idx="2">
                  <c:v>0.0</c:v>
                </c:pt>
                <c:pt idx="3">
                  <c:v>0.0</c:v>
                </c:pt>
                <c:pt idx="4">
                  <c:v>50.0</c:v>
                </c:pt>
                <c:pt idx="5">
                  <c:v>0.0</c:v>
                </c:pt>
              </c:numCache>
            </c:numRef>
          </c:val>
        </c:ser>
        <c:ser>
          <c:idx val="2"/>
          <c:order val="2"/>
          <c:tx>
            <c:strRef>
              <c:f>'Combined Chart'!$H$72</c:f>
              <c:strCache>
                <c:ptCount val="1"/>
                <c:pt idx="0">
                  <c:v>Dar</c:v>
                </c:pt>
              </c:strCache>
            </c:strRef>
          </c:tx>
          <c:spPr>
            <a:solidFill>
              <a:schemeClr val="accent5">
                <a:lumMod val="90000"/>
              </a:schemeClr>
            </a:solidFill>
          </c:spPr>
          <c:invertIfNegative val="0"/>
          <c:cat>
            <c:strRef>
              <c:f>'Combined Chart'!$I$69:$N$69</c:f>
              <c:strCache>
                <c:ptCount val="6"/>
                <c:pt idx="0">
                  <c:v>Food</c:v>
                </c:pt>
                <c:pt idx="1">
                  <c:v>Clothing</c:v>
                </c:pt>
                <c:pt idx="2">
                  <c:v>Beauty</c:v>
                </c:pt>
                <c:pt idx="3">
                  <c:v>Vegetation</c:v>
                </c:pt>
                <c:pt idx="4">
                  <c:v>Animals</c:v>
                </c:pt>
                <c:pt idx="5">
                  <c:v>Other</c:v>
                </c:pt>
              </c:strCache>
            </c:strRef>
          </c:cat>
          <c:val>
            <c:numRef>
              <c:f>'Combined Chart'!$I$72:$N$72</c:f>
              <c:numCache>
                <c:formatCode>General</c:formatCode>
                <c:ptCount val="6"/>
                <c:pt idx="0">
                  <c:v>45.0</c:v>
                </c:pt>
                <c:pt idx="1">
                  <c:v>0.0</c:v>
                </c:pt>
                <c:pt idx="2">
                  <c:v>0.0</c:v>
                </c:pt>
                <c:pt idx="3">
                  <c:v>0.05</c:v>
                </c:pt>
                <c:pt idx="4">
                  <c:v>20.0</c:v>
                </c:pt>
                <c:pt idx="5">
                  <c:v>30.0</c:v>
                </c:pt>
              </c:numCache>
            </c:numRef>
          </c:val>
        </c:ser>
        <c:ser>
          <c:idx val="3"/>
          <c:order val="3"/>
          <c:tx>
            <c:strRef>
              <c:f>'Combined Chart'!$H$73</c:f>
              <c:strCache>
                <c:ptCount val="1"/>
                <c:pt idx="0">
                  <c:v>Washoe</c:v>
                </c:pt>
              </c:strCache>
            </c:strRef>
          </c:tx>
          <c:spPr>
            <a:solidFill>
              <a:srgbClr val="E674AA"/>
            </a:solidFill>
          </c:spPr>
          <c:invertIfNegative val="0"/>
          <c:cat>
            <c:strRef>
              <c:f>'Combined Chart'!$I$69:$N$69</c:f>
              <c:strCache>
                <c:ptCount val="6"/>
                <c:pt idx="0">
                  <c:v>Food</c:v>
                </c:pt>
                <c:pt idx="1">
                  <c:v>Clothing</c:v>
                </c:pt>
                <c:pt idx="2">
                  <c:v>Beauty</c:v>
                </c:pt>
                <c:pt idx="3">
                  <c:v>Vegetation</c:v>
                </c:pt>
                <c:pt idx="4">
                  <c:v>Animals</c:v>
                </c:pt>
                <c:pt idx="5">
                  <c:v>Other</c:v>
                </c:pt>
              </c:strCache>
            </c:strRef>
          </c:cat>
          <c:val>
            <c:numRef>
              <c:f>'Combined Chart'!$I$73:$N$73</c:f>
              <c:numCache>
                <c:formatCode>General</c:formatCode>
                <c:ptCount val="6"/>
                <c:pt idx="0">
                  <c:v>50.0</c:v>
                </c:pt>
                <c:pt idx="1">
                  <c:v>0.0</c:v>
                </c:pt>
                <c:pt idx="2">
                  <c:v>0.0</c:v>
                </c:pt>
                <c:pt idx="3">
                  <c:v>0.0</c:v>
                </c:pt>
                <c:pt idx="4">
                  <c:v>50.0</c:v>
                </c:pt>
                <c:pt idx="5">
                  <c:v>0.0</c:v>
                </c:pt>
              </c:numCache>
            </c:numRef>
          </c:val>
        </c:ser>
        <c:dLbls>
          <c:showLegendKey val="0"/>
          <c:showVal val="0"/>
          <c:showCatName val="0"/>
          <c:showSerName val="0"/>
          <c:showPercent val="0"/>
          <c:showBubbleSize val="0"/>
        </c:dLbls>
        <c:gapWidth val="150"/>
        <c:axId val="2103812520"/>
        <c:axId val="2103816424"/>
      </c:barChart>
      <c:catAx>
        <c:axId val="2103812520"/>
        <c:scaling>
          <c:orientation val="minMax"/>
        </c:scaling>
        <c:delete val="0"/>
        <c:axPos val="b"/>
        <c:title>
          <c:tx>
            <c:rich>
              <a:bodyPr/>
              <a:lstStyle/>
              <a:p>
                <a:pPr>
                  <a:defRPr sz="2000">
                    <a:latin typeface="Helvetica"/>
                    <a:cs typeface="Helvetica"/>
                  </a:defRPr>
                </a:pPr>
                <a:r>
                  <a:rPr lang="en-US" sz="2000">
                    <a:latin typeface="Helvetica"/>
                    <a:cs typeface="Helvetica"/>
                  </a:rPr>
                  <a:t>Picture</a:t>
                </a:r>
                <a:r>
                  <a:rPr lang="en-US" sz="2000" baseline="0">
                    <a:latin typeface="Helvetica"/>
                    <a:cs typeface="Helvetica"/>
                  </a:rPr>
                  <a:t> Categories</a:t>
                </a:r>
                <a:endParaRPr lang="en-US" sz="2000">
                  <a:latin typeface="Helvetica"/>
                  <a:cs typeface="Helvetica"/>
                </a:endParaRPr>
              </a:p>
            </c:rich>
          </c:tx>
          <c:layout>
            <c:manualLayout>
              <c:xMode val="edge"/>
              <c:yMode val="edge"/>
              <c:x val="0.388952744158289"/>
              <c:y val="0.920989117381688"/>
            </c:manualLayout>
          </c:layout>
          <c:overlay val="0"/>
        </c:title>
        <c:majorTickMark val="none"/>
        <c:minorTickMark val="none"/>
        <c:tickLblPos val="nextTo"/>
        <c:spPr>
          <a:ln w="0">
            <a:noFill/>
          </a:ln>
        </c:spPr>
        <c:txPr>
          <a:bodyPr/>
          <a:lstStyle/>
          <a:p>
            <a:pPr>
              <a:defRPr sz="1600">
                <a:latin typeface="Helvetica"/>
                <a:cs typeface="Helvetica"/>
              </a:defRPr>
            </a:pPr>
            <a:endParaRPr lang="en-US"/>
          </a:p>
        </c:txPr>
        <c:crossAx val="2103816424"/>
        <c:crosses val="autoZero"/>
        <c:auto val="1"/>
        <c:lblAlgn val="ctr"/>
        <c:lblOffset val="100"/>
        <c:noMultiLvlLbl val="0"/>
      </c:catAx>
      <c:valAx>
        <c:axId val="2103816424"/>
        <c:scaling>
          <c:orientation val="minMax"/>
        </c:scaling>
        <c:delete val="0"/>
        <c:axPos val="l"/>
        <c:majorGridlines>
          <c:spPr>
            <a:ln w="19050" cmpd="sng"/>
            <a:effectLst/>
          </c:spPr>
        </c:majorGridlines>
        <c:title>
          <c:tx>
            <c:rich>
              <a:bodyPr/>
              <a:lstStyle/>
              <a:p>
                <a:pPr>
                  <a:defRPr sz="2000">
                    <a:latin typeface="Helvetica"/>
                    <a:cs typeface="Helvetica"/>
                  </a:defRPr>
                </a:pPr>
                <a:r>
                  <a:rPr lang="en-US" sz="2000">
                    <a:latin typeface="Helvetica"/>
                    <a:cs typeface="Helvetica"/>
                  </a:rPr>
                  <a:t>Percentage of utterances</a:t>
                </a:r>
              </a:p>
            </c:rich>
          </c:tx>
          <c:layout>
            <c:manualLayout>
              <c:xMode val="edge"/>
              <c:yMode val="edge"/>
              <c:x val="0.0"/>
              <c:y val="0.219580705448397"/>
            </c:manualLayout>
          </c:layout>
          <c:overlay val="0"/>
        </c:title>
        <c:numFmt formatCode="General" sourceLinked="1"/>
        <c:majorTickMark val="out"/>
        <c:minorTickMark val="none"/>
        <c:tickLblPos val="nextTo"/>
        <c:spPr>
          <a:ln w="0">
            <a:noFill/>
          </a:ln>
        </c:spPr>
        <c:txPr>
          <a:bodyPr/>
          <a:lstStyle/>
          <a:p>
            <a:pPr>
              <a:defRPr sz="1600" b="1">
                <a:latin typeface="Helvetica"/>
                <a:cs typeface="Helvetica"/>
              </a:defRPr>
            </a:pPr>
            <a:endParaRPr lang="en-US"/>
          </a:p>
        </c:txPr>
        <c:crossAx val="2103812520"/>
        <c:crosses val="autoZero"/>
        <c:crossBetween val="between"/>
      </c:valAx>
    </c:plotArea>
    <c:legend>
      <c:legendPos val="r"/>
      <c:layout>
        <c:manualLayout>
          <c:xMode val="edge"/>
          <c:yMode val="edge"/>
          <c:x val="0.887322106696492"/>
          <c:y val="0.254544974736572"/>
          <c:w val="0.112677893303508"/>
          <c:h val="0.371905803441236"/>
        </c:manualLayout>
      </c:layout>
      <c:overlay val="0"/>
      <c:txPr>
        <a:bodyPr/>
        <a:lstStyle/>
        <a:p>
          <a:pPr>
            <a:defRPr sz="1900" b="0">
              <a:latin typeface="Helvetica"/>
              <a:cs typeface="Helvetica"/>
            </a:defRPr>
          </a:pPr>
          <a:endParaRPr lang="en-US"/>
        </a:p>
      </c:txPr>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9D823B-4B74-FD48-A06C-5947F3261F4F}" type="datetimeFigureOut">
              <a:rPr lang="en-US" smtClean="0"/>
              <a:pPr/>
              <a:t>5/13/14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FFA2D2-E3ED-834B-B342-1E885236D3BD}" type="slidenum">
              <a:rPr lang="en-US" smtClean="0"/>
              <a:pPr/>
              <a:t>‹#›</a:t>
            </a:fld>
            <a:endParaRPr lang="en-US"/>
          </a:p>
        </p:txBody>
      </p:sp>
    </p:spTree>
    <p:extLst>
      <p:ext uri="{BB962C8B-B14F-4D97-AF65-F5344CB8AC3E}">
        <p14:creationId xmlns:p14="http://schemas.microsoft.com/office/powerpoint/2010/main" val="16297684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FFA2D2-E3ED-834B-B342-1E885236D3BD}" type="slidenum">
              <a:rPr lang="en-US" smtClean="0"/>
              <a:pPr/>
              <a:t>1</a:t>
            </a:fld>
            <a:endParaRPr lang="en-US"/>
          </a:p>
        </p:txBody>
      </p:sp>
    </p:spTree>
    <p:extLst>
      <p:ext uri="{BB962C8B-B14F-4D97-AF65-F5344CB8AC3E}">
        <p14:creationId xmlns:p14="http://schemas.microsoft.com/office/powerpoint/2010/main" val="894763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534584-FFDA-384B-9F6B-A7535BCDADDB}" type="datetimeFigureOut">
              <a:rPr lang="en-US" smtClean="0"/>
              <a:pPr/>
              <a:t>5/13/14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119032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34584-FFDA-384B-9F6B-A7535BCDADDB}" type="datetimeFigureOut">
              <a:rPr lang="en-US" smtClean="0"/>
              <a:pPr/>
              <a:t>5/13/14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25720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34584-FFDA-384B-9F6B-A7535BCDADDB}" type="datetimeFigureOut">
              <a:rPr lang="en-US" smtClean="0"/>
              <a:pPr/>
              <a:t>5/13/14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256808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534584-FFDA-384B-9F6B-A7535BCDADDB}" type="datetimeFigureOut">
              <a:rPr lang="en-US" smtClean="0"/>
              <a:pPr/>
              <a:t>5/13/14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2928337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534584-FFDA-384B-9F6B-A7535BCDADDB}" type="datetimeFigureOut">
              <a:rPr lang="en-US" smtClean="0"/>
              <a:pPr/>
              <a:t>5/13/14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202214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45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311360" y="7680963"/>
            <a:ext cx="19385280" cy="2172462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534584-FFDA-384B-9F6B-A7535BCDADDB}" type="datetimeFigureOut">
              <a:rPr lang="en-US" smtClean="0"/>
              <a:pPr/>
              <a:t>5/13/14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1048292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534584-FFDA-384B-9F6B-A7535BCDADDB}" type="datetimeFigureOut">
              <a:rPr lang="en-US" smtClean="0"/>
              <a:pPr/>
              <a:t>5/13/14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4137186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534584-FFDA-384B-9F6B-A7535BCDADDB}" type="datetimeFigureOut">
              <a:rPr lang="en-US" smtClean="0"/>
              <a:pPr/>
              <a:t>5/13/14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2030447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34584-FFDA-384B-9F6B-A7535BCDADDB}" type="datetimeFigureOut">
              <a:rPr lang="en-US" smtClean="0"/>
              <a:pPr/>
              <a:t>5/13/14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1261620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534584-FFDA-384B-9F6B-A7535BCDADDB}" type="datetimeFigureOut">
              <a:rPr lang="en-US" smtClean="0"/>
              <a:pPr/>
              <a:t>5/13/14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673160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534584-FFDA-384B-9F6B-A7535BCDADDB}" type="datetimeFigureOut">
              <a:rPr lang="en-US" smtClean="0"/>
              <a:pPr/>
              <a:t>5/13/14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0D5BBD-1E89-3F45-B551-20138A0D7BB2}" type="slidenum">
              <a:rPr lang="en-US" smtClean="0"/>
              <a:pPr/>
              <a:t>‹#›</a:t>
            </a:fld>
            <a:endParaRPr lang="en-US"/>
          </a:p>
        </p:txBody>
      </p:sp>
    </p:spTree>
    <p:extLst>
      <p:ext uri="{BB962C8B-B14F-4D97-AF65-F5344CB8AC3E}">
        <p14:creationId xmlns:p14="http://schemas.microsoft.com/office/powerpoint/2010/main" val="24352137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D1534584-FFDA-384B-9F6B-A7535BCDADDB}" type="datetimeFigureOut">
              <a:rPr lang="en-US" smtClean="0"/>
              <a:pPr/>
              <a:t>5/13/14</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420D5BBD-1E89-3F45-B551-20138A0D7BB2}" type="slidenum">
              <a:rPr lang="en-US" smtClean="0"/>
              <a:pPr/>
              <a:t>‹#›</a:t>
            </a:fld>
            <a:endParaRPr lang="en-US"/>
          </a:p>
        </p:txBody>
      </p:sp>
    </p:spTree>
    <p:extLst>
      <p:ext uri="{BB962C8B-B14F-4D97-AF65-F5344CB8AC3E}">
        <p14:creationId xmlns:p14="http://schemas.microsoft.com/office/powerpoint/2010/main" val="1767074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chart" Target="../charts/chart1.xml"/><Relationship Id="rId12" Type="http://schemas.openxmlformats.org/officeDocument/2006/relationships/package" Target="../embeddings/Microsoft_Word_Document1.docx"/><Relationship Id="rId13" Type="http://schemas.openxmlformats.org/officeDocument/2006/relationships/image" Target="../media/image1.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xml"/><Relationship Id="rId4" Type="http://schemas.openxmlformats.org/officeDocument/2006/relationships/image" Target="../media/image2.jpeg"/><Relationship Id="rId5" Type="http://schemas.microsoft.com/office/2007/relationships/hdphoto" Target="../media/hdphoto1.wdp"/><Relationship Id="rId6" Type="http://schemas.openxmlformats.org/officeDocument/2006/relationships/image" Target="../media/image3.emf"/><Relationship Id="rId7" Type="http://schemas.openxmlformats.org/officeDocument/2006/relationships/image" Target="../media/image4.emf"/><Relationship Id="rId8" Type="http://schemas.openxmlformats.org/officeDocument/2006/relationships/image" Target="../media/image5.png"/><Relationship Id="rId9" Type="http://schemas.microsoft.com/office/2007/relationships/hdphoto" Target="../media/hdphoto2.wdp"/><Relationship Id="rId10" Type="http://schemas.openxmlformats.org/officeDocument/2006/relationships/image" Target="../media/image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6205452" y="11640892"/>
            <a:ext cx="6372981" cy="4139247"/>
            <a:chOff x="42145011" y="-394892"/>
            <a:chExt cx="5581138" cy="3824104"/>
          </a:xfrm>
        </p:grpSpPr>
        <p:pic>
          <p:nvPicPr>
            <p:cNvPr id="2" name="Picture 1" descr="250-DOG CHASE_001.pdf"/>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9722" t="20453" r="9007" b="36517"/>
            <a:stretch/>
          </p:blipFill>
          <p:spPr>
            <a:xfrm>
              <a:off x="42145011" y="-394892"/>
              <a:ext cx="5581138" cy="3824104"/>
            </a:xfrm>
            <a:prstGeom prst="rect">
              <a:avLst/>
            </a:prstGeom>
          </p:spPr>
        </p:pic>
        <p:sp>
          <p:nvSpPr>
            <p:cNvPr id="40" name="Rectangle 39"/>
            <p:cNvSpPr/>
            <p:nvPr/>
          </p:nvSpPr>
          <p:spPr>
            <a:xfrm>
              <a:off x="45999693" y="-194662"/>
              <a:ext cx="1223768" cy="1307982"/>
            </a:xfrm>
            <a:prstGeom prst="rect">
              <a:avLst/>
            </a:prstGeom>
          </p:spPr>
          <p:txBody>
            <a:bodyPr wrap="square">
              <a:spAutoFit/>
            </a:bodyPr>
            <a:lstStyle/>
            <a:p>
              <a:r>
                <a:rPr lang="en-US" b="1" dirty="0" smtClean="0">
                  <a:latin typeface="American Typewriter"/>
                  <a:cs typeface="American Typewriter"/>
                </a:rPr>
                <a:t>4.</a:t>
              </a:r>
              <a:endParaRPr lang="en-US" b="1" dirty="0">
                <a:latin typeface="American Typewriter"/>
                <a:cs typeface="American Typewriter"/>
              </a:endParaRPr>
            </a:p>
          </p:txBody>
        </p:sp>
      </p:grpSp>
      <p:sp>
        <p:nvSpPr>
          <p:cNvPr id="4" name="Title 3"/>
          <p:cNvSpPr>
            <a:spLocks noGrp="1"/>
          </p:cNvSpPr>
          <p:nvPr>
            <p:ph type="title"/>
          </p:nvPr>
        </p:nvSpPr>
        <p:spPr>
          <a:xfrm>
            <a:off x="-1939259" y="48298"/>
            <a:ext cx="36826673" cy="2350397"/>
          </a:xfrm>
        </p:spPr>
        <p:txBody>
          <a:bodyPr>
            <a:normAutofit/>
          </a:bodyPr>
          <a:lstStyle/>
          <a:p>
            <a:r>
              <a:rPr lang="en-US" sz="11100" b="1" cap="all" dirty="0" smtClean="0">
                <a:ln w="9000" cmpd="sng">
                  <a:solidFill>
                    <a:schemeClr val="accent4">
                      <a:shade val="50000"/>
                      <a:satMod val="120000"/>
                    </a:schemeClr>
                  </a:solidFill>
                  <a:prstDash val="solid"/>
                </a:ln>
                <a:solidFill>
                  <a:schemeClr val="tx2">
                    <a:lumMod val="60000"/>
                    <a:lumOff val="40000"/>
                  </a:schemeClr>
                </a:solidFill>
                <a:effectLst>
                  <a:innerShdw blurRad="63500" dist="50800" dir="13500000">
                    <a:prstClr val="black">
                      <a:alpha val="50000"/>
                    </a:prstClr>
                  </a:innerShdw>
                </a:effectLst>
                <a:latin typeface="Didot"/>
                <a:cs typeface="Didot"/>
              </a:rPr>
              <a:t>Picture Naming in Chimpanzees</a:t>
            </a:r>
            <a:endParaRPr lang="en-US" sz="11100" b="1" cap="all" dirty="0">
              <a:ln w="9000" cmpd="sng">
                <a:solidFill>
                  <a:schemeClr val="accent4">
                    <a:shade val="50000"/>
                    <a:satMod val="120000"/>
                  </a:schemeClr>
                </a:solidFill>
                <a:prstDash val="solid"/>
              </a:ln>
              <a:solidFill>
                <a:schemeClr val="tx2">
                  <a:lumMod val="60000"/>
                  <a:lumOff val="40000"/>
                </a:schemeClr>
              </a:solidFill>
              <a:effectLst>
                <a:innerShdw blurRad="63500" dist="50800" dir="13500000">
                  <a:prstClr val="black">
                    <a:alpha val="50000"/>
                  </a:prstClr>
                </a:innerShdw>
              </a:effectLst>
              <a:latin typeface="Didot"/>
              <a:cs typeface="Didot"/>
            </a:endParaRPr>
          </a:p>
        </p:txBody>
      </p:sp>
      <p:sp>
        <p:nvSpPr>
          <p:cNvPr id="5" name="Title 3"/>
          <p:cNvSpPr txBox="1">
            <a:spLocks/>
          </p:cNvSpPr>
          <p:nvPr/>
        </p:nvSpPr>
        <p:spPr>
          <a:xfrm>
            <a:off x="1133464" y="1607419"/>
            <a:ext cx="30681226" cy="1728027"/>
          </a:xfrm>
          <a:prstGeom prst="rect">
            <a:avLst/>
          </a:prstGeom>
        </p:spPr>
        <p:txBody>
          <a:bodyPr vert="horz" lIns="438912" tIns="219456" rIns="438912" bIns="219456" rtlCol="0" anchor="ctr">
            <a:normAutofit/>
          </a:bodyPr>
          <a:lstStyle>
            <a:lvl1pPr algn="ctr" defTabSz="2194560" rtl="0" eaLnBrk="1" latinLnBrk="0" hangingPunct="1">
              <a:spcBef>
                <a:spcPct val="0"/>
              </a:spcBef>
              <a:buNone/>
              <a:defRPr sz="21100" kern="1200">
                <a:solidFill>
                  <a:schemeClr val="tx1"/>
                </a:solidFill>
                <a:latin typeface="+mj-lt"/>
                <a:ea typeface="+mj-ea"/>
                <a:cs typeface="+mj-cs"/>
              </a:defRPr>
            </a:lvl1pPr>
          </a:lstStyle>
          <a:p>
            <a:r>
              <a:rPr lang="en-US" sz="5400" cap="all" dirty="0" smtClean="0">
                <a:ln w="9000" cmpd="sng">
                  <a:solidFill>
                    <a:schemeClr val="accent4">
                      <a:shade val="50000"/>
                      <a:satMod val="120000"/>
                    </a:schemeClr>
                  </a:solidFill>
                  <a:prstDash val="solid"/>
                </a:ln>
                <a:solidFill>
                  <a:srgbClr val="7152C2"/>
                </a:solidFill>
                <a:effectLst/>
                <a:latin typeface="Didot"/>
                <a:cs typeface="Didot"/>
              </a:rPr>
              <a:t>Amanda </a:t>
            </a:r>
            <a:r>
              <a:rPr lang="en-US" sz="5400" cap="all" dirty="0" err="1" smtClean="0">
                <a:ln w="9000" cmpd="sng">
                  <a:solidFill>
                    <a:schemeClr val="accent4">
                      <a:shade val="50000"/>
                      <a:satMod val="120000"/>
                    </a:schemeClr>
                  </a:solidFill>
                  <a:prstDash val="solid"/>
                </a:ln>
                <a:solidFill>
                  <a:srgbClr val="7152C2"/>
                </a:solidFill>
                <a:effectLst/>
                <a:latin typeface="Didot"/>
                <a:cs typeface="Didot"/>
              </a:rPr>
              <a:t>Putzier</a:t>
            </a:r>
            <a:r>
              <a:rPr lang="en-US" sz="5400" cap="all" dirty="0" smtClean="0">
                <a:ln w="9000" cmpd="sng">
                  <a:solidFill>
                    <a:schemeClr val="accent4">
                      <a:shade val="50000"/>
                      <a:satMod val="120000"/>
                    </a:schemeClr>
                  </a:solidFill>
                  <a:prstDash val="solid"/>
                </a:ln>
                <a:solidFill>
                  <a:srgbClr val="7152C2"/>
                </a:solidFill>
                <a:effectLst/>
                <a:latin typeface="Didot"/>
                <a:cs typeface="Didot"/>
              </a:rPr>
              <a:t>, Anna </a:t>
            </a:r>
            <a:r>
              <a:rPr lang="en-US" sz="5400" cap="all" dirty="0" err="1" smtClean="0">
                <a:ln w="9000" cmpd="sng">
                  <a:solidFill>
                    <a:schemeClr val="accent4">
                      <a:shade val="50000"/>
                      <a:satMod val="120000"/>
                    </a:schemeClr>
                  </a:solidFill>
                  <a:prstDash val="solid"/>
                </a:ln>
                <a:solidFill>
                  <a:srgbClr val="7152C2"/>
                </a:solidFill>
                <a:effectLst/>
                <a:latin typeface="Didot"/>
                <a:cs typeface="Didot"/>
              </a:rPr>
              <a:t>Bettini</a:t>
            </a:r>
            <a:r>
              <a:rPr lang="en-US" sz="5400" cap="all" dirty="0" smtClean="0">
                <a:ln w="9000" cmpd="sng">
                  <a:solidFill>
                    <a:schemeClr val="accent4">
                      <a:shade val="50000"/>
                      <a:satMod val="120000"/>
                    </a:schemeClr>
                  </a:solidFill>
                  <a:prstDash val="solid"/>
                </a:ln>
                <a:solidFill>
                  <a:srgbClr val="7152C2"/>
                </a:solidFill>
                <a:effectLst/>
                <a:latin typeface="Didot"/>
                <a:cs typeface="Didot"/>
              </a:rPr>
              <a:t>, Susan Ann Keenan, &amp; Mary Lee </a:t>
            </a:r>
            <a:r>
              <a:rPr lang="en-US" sz="5400" cap="all" dirty="0" err="1" smtClean="0">
                <a:ln w="9000" cmpd="sng">
                  <a:solidFill>
                    <a:schemeClr val="accent4">
                      <a:shade val="50000"/>
                      <a:satMod val="120000"/>
                    </a:schemeClr>
                  </a:solidFill>
                  <a:prstDash val="solid"/>
                </a:ln>
                <a:solidFill>
                  <a:srgbClr val="7152C2"/>
                </a:solidFill>
                <a:effectLst/>
                <a:latin typeface="Didot"/>
                <a:cs typeface="Didot"/>
              </a:rPr>
              <a:t>Jensvold</a:t>
            </a:r>
            <a:endParaRPr lang="en-US" sz="5400" cap="all" dirty="0">
              <a:ln w="9000" cmpd="sng">
                <a:solidFill>
                  <a:schemeClr val="accent4">
                    <a:shade val="50000"/>
                    <a:satMod val="120000"/>
                  </a:schemeClr>
                </a:solidFill>
                <a:prstDash val="solid"/>
              </a:ln>
              <a:solidFill>
                <a:srgbClr val="7152C2"/>
              </a:solidFill>
              <a:effectLst/>
              <a:latin typeface="Didot"/>
              <a:cs typeface="Didot"/>
            </a:endParaRPr>
          </a:p>
        </p:txBody>
      </p:sp>
      <p:sp>
        <p:nvSpPr>
          <p:cNvPr id="6" name="Title 3"/>
          <p:cNvSpPr txBox="1">
            <a:spLocks/>
          </p:cNvSpPr>
          <p:nvPr/>
        </p:nvSpPr>
        <p:spPr>
          <a:xfrm>
            <a:off x="8419419" y="2774309"/>
            <a:ext cx="16109317" cy="1728027"/>
          </a:xfrm>
          <a:prstGeom prst="rect">
            <a:avLst/>
          </a:prstGeom>
        </p:spPr>
        <p:txBody>
          <a:bodyPr vert="horz" lIns="438912" tIns="219456" rIns="438912" bIns="219456" rtlCol="0" anchor="ctr">
            <a:normAutofit lnSpcReduction="10000"/>
          </a:bodyPr>
          <a:lstStyle>
            <a:lvl1pPr algn="ctr" defTabSz="2194560" rtl="0" eaLnBrk="1" latinLnBrk="0" hangingPunct="1">
              <a:spcBef>
                <a:spcPct val="0"/>
              </a:spcBef>
              <a:buNone/>
              <a:defRPr sz="21100" kern="1200">
                <a:solidFill>
                  <a:schemeClr val="tx1"/>
                </a:solidFill>
                <a:latin typeface="+mj-lt"/>
                <a:ea typeface="+mj-ea"/>
                <a:cs typeface="+mj-cs"/>
              </a:defRPr>
            </a:lvl1pPr>
          </a:lstStyle>
          <a:p>
            <a:r>
              <a:rPr lang="en-US" sz="4400" cap="all" dirty="0" smtClean="0">
                <a:ln w="9000" cmpd="sng">
                  <a:solidFill>
                    <a:schemeClr val="accent4">
                      <a:shade val="50000"/>
                      <a:satMod val="120000"/>
                    </a:schemeClr>
                  </a:solidFill>
                  <a:prstDash val="solid"/>
                </a:ln>
                <a:solidFill>
                  <a:schemeClr val="accent5">
                    <a:lumMod val="90000"/>
                  </a:schemeClr>
                </a:solidFill>
                <a:effectLst/>
                <a:latin typeface="Didot"/>
                <a:cs typeface="Didot"/>
              </a:rPr>
              <a:t>Primate Behavior &amp; Ecology Program, Central Washington University</a:t>
            </a:r>
            <a:endParaRPr lang="en-US" sz="4400" cap="all" dirty="0">
              <a:ln w="9000" cmpd="sng">
                <a:solidFill>
                  <a:schemeClr val="accent4">
                    <a:shade val="50000"/>
                    <a:satMod val="120000"/>
                  </a:schemeClr>
                </a:solidFill>
                <a:prstDash val="solid"/>
              </a:ln>
              <a:solidFill>
                <a:schemeClr val="accent5">
                  <a:lumMod val="90000"/>
                </a:schemeClr>
              </a:solidFill>
              <a:effectLst/>
              <a:latin typeface="Didot"/>
              <a:cs typeface="Didot"/>
            </a:endParaRPr>
          </a:p>
        </p:txBody>
      </p:sp>
      <p:sp>
        <p:nvSpPr>
          <p:cNvPr id="7" name="Rectangle 6"/>
          <p:cNvSpPr/>
          <p:nvPr/>
        </p:nvSpPr>
        <p:spPr>
          <a:xfrm>
            <a:off x="21853267" y="15997535"/>
            <a:ext cx="184666" cy="923330"/>
          </a:xfrm>
          <a:prstGeom prst="rect">
            <a:avLst/>
          </a:prstGeom>
          <a:noFill/>
        </p:spPr>
        <p:txBody>
          <a:bodyPr wrap="non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nvGrpSpPr>
          <p:cNvPr id="28" name="Group 27"/>
          <p:cNvGrpSpPr/>
          <p:nvPr/>
        </p:nvGrpSpPr>
        <p:grpSpPr>
          <a:xfrm>
            <a:off x="1004815" y="27363799"/>
            <a:ext cx="9596471" cy="4777908"/>
            <a:chOff x="1208015" y="27237841"/>
            <a:chExt cx="9596471" cy="4777908"/>
          </a:xfrm>
        </p:grpSpPr>
        <p:sp>
          <p:nvSpPr>
            <p:cNvPr id="11" name="TextBox 10"/>
            <p:cNvSpPr txBox="1"/>
            <p:nvPr/>
          </p:nvSpPr>
          <p:spPr>
            <a:xfrm>
              <a:off x="1208015" y="27237841"/>
              <a:ext cx="7762232" cy="1107996"/>
            </a:xfrm>
            <a:prstGeom prst="rect">
              <a:avLst/>
            </a:prstGeom>
            <a:noFill/>
          </p:spPr>
          <p:txBody>
            <a:bodyPr wrap="square" rtlCol="0">
              <a:spAutoFit/>
            </a:bodyPr>
            <a:lstStyle/>
            <a:p>
              <a:r>
                <a:rPr lang="en-US" sz="6600" b="1" dirty="0" smtClean="0">
                  <a:latin typeface="Didot"/>
                  <a:cs typeface="Didot"/>
                </a:rPr>
                <a:t>Subjects</a:t>
              </a:r>
              <a:endParaRPr lang="en-US" sz="6600" b="1" dirty="0">
                <a:latin typeface="Didot"/>
                <a:cs typeface="Didot"/>
              </a:endParaRPr>
            </a:p>
          </p:txBody>
        </p:sp>
        <p:sp>
          <p:nvSpPr>
            <p:cNvPr id="17" name="Rectangle 16"/>
            <p:cNvSpPr/>
            <p:nvPr/>
          </p:nvSpPr>
          <p:spPr>
            <a:xfrm>
              <a:off x="1329611" y="28460659"/>
              <a:ext cx="9445752" cy="2509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p:cNvSpPr txBox="1"/>
            <p:nvPr/>
          </p:nvSpPr>
          <p:spPr>
            <a:xfrm>
              <a:off x="1989670" y="28722540"/>
              <a:ext cx="8814816" cy="3293209"/>
            </a:xfrm>
            <a:prstGeom prst="rect">
              <a:avLst/>
            </a:prstGeom>
            <a:solidFill>
              <a:schemeClr val="accent6">
                <a:lumMod val="40000"/>
                <a:lumOff val="60000"/>
              </a:schemeClr>
            </a:solidFill>
          </p:spPr>
          <p:txBody>
            <a:bodyPr wrap="square" rtlCol="0">
              <a:spAutoFit/>
            </a:bodyPr>
            <a:lstStyle/>
            <a:p>
              <a:pPr algn="just"/>
              <a:r>
                <a:rPr lang="en-US" sz="2600" dirty="0">
                  <a:latin typeface="Helvetica"/>
                  <a:cs typeface="Helvetica"/>
                </a:rPr>
                <a:t>Four cross-fostered chimpanzees, Washoe, </a:t>
              </a:r>
              <a:r>
                <a:rPr lang="en-US" sz="2600" dirty="0" err="1">
                  <a:latin typeface="Helvetica"/>
                  <a:cs typeface="Helvetica"/>
                </a:rPr>
                <a:t>Moja</a:t>
              </a:r>
              <a:r>
                <a:rPr lang="en-US" sz="2600" dirty="0">
                  <a:latin typeface="Helvetica"/>
                  <a:cs typeface="Helvetica"/>
                </a:rPr>
                <a:t>, Dar, and Tatu, acquired signs from American Sign Language. While living at the Chimpanzee and Human Communication Institute, they continued to sign and expand their </a:t>
              </a:r>
              <a:r>
                <a:rPr lang="en-US" sz="2600" dirty="0" smtClean="0">
                  <a:latin typeface="Helvetica"/>
                  <a:cs typeface="Helvetica"/>
                </a:rPr>
                <a:t>vocabularies </a:t>
              </a:r>
              <a:r>
                <a:rPr lang="en-US" sz="2600" dirty="0">
                  <a:latin typeface="Helvetica"/>
                  <a:cs typeface="Helvetica"/>
                </a:rPr>
                <a:t>by interacting with each other and human caregivers. A variety of enrichment was available to the chimpanzees to communicate about, including costumes, toys, clothing, magazines, puzzles, paint, and pictures. </a:t>
              </a:r>
            </a:p>
          </p:txBody>
        </p:sp>
      </p:grpSp>
      <p:grpSp>
        <p:nvGrpSpPr>
          <p:cNvPr id="27" name="Group 26"/>
          <p:cNvGrpSpPr/>
          <p:nvPr/>
        </p:nvGrpSpPr>
        <p:grpSpPr>
          <a:xfrm>
            <a:off x="1004815" y="3881963"/>
            <a:ext cx="10911322" cy="8883307"/>
            <a:chOff x="1208015" y="5274122"/>
            <a:chExt cx="10911322" cy="8883307"/>
          </a:xfrm>
        </p:grpSpPr>
        <p:sp>
          <p:nvSpPr>
            <p:cNvPr id="8" name="TextBox 7"/>
            <p:cNvSpPr txBox="1"/>
            <p:nvPr/>
          </p:nvSpPr>
          <p:spPr>
            <a:xfrm>
              <a:off x="1208015" y="5274122"/>
              <a:ext cx="10911322" cy="1107996"/>
            </a:xfrm>
            <a:prstGeom prst="rect">
              <a:avLst/>
            </a:prstGeom>
            <a:noFill/>
          </p:spPr>
          <p:txBody>
            <a:bodyPr wrap="square" rtlCol="0">
              <a:spAutoFit/>
            </a:bodyPr>
            <a:lstStyle/>
            <a:p>
              <a:r>
                <a:rPr lang="en-US" sz="6600" b="1" dirty="0" smtClean="0">
                  <a:latin typeface="Didot"/>
                  <a:cs typeface="Didot"/>
                </a:rPr>
                <a:t>Abstract</a:t>
              </a:r>
              <a:endParaRPr lang="en-US" sz="6600" b="1" dirty="0">
                <a:latin typeface="Didot"/>
                <a:cs typeface="Didot"/>
              </a:endParaRPr>
            </a:p>
          </p:txBody>
        </p:sp>
        <p:sp>
          <p:nvSpPr>
            <p:cNvPr id="14" name="TextBox 13"/>
            <p:cNvSpPr txBox="1"/>
            <p:nvPr/>
          </p:nvSpPr>
          <p:spPr>
            <a:xfrm>
              <a:off x="2066307" y="6678460"/>
              <a:ext cx="8812647" cy="7478969"/>
            </a:xfrm>
            <a:prstGeom prst="rect">
              <a:avLst/>
            </a:prstGeom>
            <a:solidFill>
              <a:srgbClr val="F7BBE1">
                <a:alpha val="58000"/>
              </a:srgbClr>
            </a:solidFill>
          </p:spPr>
          <p:txBody>
            <a:bodyPr wrap="square" rtlCol="0">
              <a:spAutoFit/>
            </a:bodyPr>
            <a:lstStyle/>
            <a:p>
              <a:pPr algn="just"/>
              <a:r>
                <a:rPr lang="en-US" sz="2400" dirty="0">
                  <a:latin typeface="Helvetica"/>
                  <a:cs typeface="Helvetica"/>
                </a:rPr>
                <a:t>Gardner and Gardner (1989) cross-fostered the </a:t>
              </a:r>
              <a:r>
                <a:rPr lang="en-US" sz="2400" dirty="0">
                  <a:solidFill>
                    <a:srgbClr val="000000"/>
                  </a:solidFill>
                  <a:latin typeface="Helvetica"/>
                  <a:cs typeface="Helvetica"/>
                </a:rPr>
                <a:t>chimpanzees, Tatu, Dar, </a:t>
              </a:r>
              <a:r>
                <a:rPr lang="en-US" sz="2400" dirty="0" err="1">
                  <a:solidFill>
                    <a:srgbClr val="000000"/>
                  </a:solidFill>
                  <a:latin typeface="Helvetica"/>
                  <a:cs typeface="Helvetica"/>
                </a:rPr>
                <a:t>Moja</a:t>
              </a:r>
              <a:r>
                <a:rPr lang="en-US" sz="2400" dirty="0">
                  <a:solidFill>
                    <a:srgbClr val="000000"/>
                  </a:solidFill>
                  <a:latin typeface="Helvetica"/>
                  <a:cs typeface="Helvetica"/>
                </a:rPr>
                <a:t>, and Washoe, as Deaf human children immersed in American Sign Language. Opportunities to look through picture books, magazines, and photos have been a part of the chimpanzees’ daily routine since early on in their lives. The items chimpanzees choose to communicate about may indicate preferences or show flexible use of signs. This study performed a content analysis on the pictorial items the chimpanzees </a:t>
              </a:r>
              <a:r>
                <a:rPr lang="en-US" sz="2400" dirty="0" smtClean="0">
                  <a:solidFill>
                    <a:srgbClr val="000000"/>
                  </a:solidFill>
                  <a:latin typeface="Helvetica"/>
                  <a:cs typeface="Helvetica"/>
                </a:rPr>
                <a:t>signed about</a:t>
              </a:r>
              <a:r>
                <a:rPr lang="en-US" sz="2400" dirty="0">
                  <a:solidFill>
                    <a:srgbClr val="000000"/>
                  </a:solidFill>
                  <a:latin typeface="Helvetica"/>
                  <a:cs typeface="Helvetica"/>
                </a:rPr>
                <a:t>. Sign logs, an archival database, contain records of the chimpanzees’ use of signs. We selected all instances of chimpanzee signed interactions with magazines, pictures, photos, and paintings. Signed interactions included conversations between chimpanzee and caregiver as well as a chimpanzee privately signing to him or herself. A total of </a:t>
              </a:r>
              <a:r>
                <a:rPr lang="en-US" sz="2400" dirty="0" smtClean="0">
                  <a:solidFill>
                    <a:srgbClr val="000000"/>
                  </a:solidFill>
                  <a:latin typeface="Helvetica"/>
                  <a:cs typeface="Helvetica"/>
                </a:rPr>
                <a:t>161 utterances were </a:t>
              </a:r>
              <a:r>
                <a:rPr lang="en-US" sz="2400" dirty="0">
                  <a:solidFill>
                    <a:srgbClr val="000000"/>
                  </a:solidFill>
                  <a:latin typeface="Helvetica"/>
                  <a:cs typeface="Helvetica"/>
                </a:rPr>
                <a:t>selected for analysis. Coders categorized each item as food, clothing, beauty, vegetation, animal, or other. All of the chimpanzees signed about pictures. Tatu had the highest number of records. She signed about pictures of food more often than any other category. </a:t>
              </a:r>
            </a:p>
            <a:p>
              <a:endParaRPr lang="en-US" sz="2400" dirty="0"/>
            </a:p>
          </p:txBody>
        </p:sp>
        <p:sp>
          <p:nvSpPr>
            <p:cNvPr id="19" name="Rectangle 18"/>
            <p:cNvSpPr>
              <a:spLocks/>
            </p:cNvSpPr>
            <p:nvPr/>
          </p:nvSpPr>
          <p:spPr>
            <a:xfrm>
              <a:off x="1441133" y="6400863"/>
              <a:ext cx="9437822" cy="2554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5" name="Group 24"/>
          <p:cNvGrpSpPr/>
          <p:nvPr/>
        </p:nvGrpSpPr>
        <p:grpSpPr>
          <a:xfrm>
            <a:off x="1004815" y="13464518"/>
            <a:ext cx="10911322" cy="13200033"/>
            <a:chOff x="1208015" y="14184052"/>
            <a:chExt cx="10911322" cy="13200033"/>
          </a:xfrm>
        </p:grpSpPr>
        <p:sp>
          <p:nvSpPr>
            <p:cNvPr id="12" name="TextBox 11"/>
            <p:cNvSpPr txBox="1"/>
            <p:nvPr/>
          </p:nvSpPr>
          <p:spPr>
            <a:xfrm>
              <a:off x="1208015" y="14184052"/>
              <a:ext cx="10911322" cy="1107996"/>
            </a:xfrm>
            <a:prstGeom prst="rect">
              <a:avLst/>
            </a:prstGeom>
            <a:noFill/>
          </p:spPr>
          <p:txBody>
            <a:bodyPr wrap="square" rtlCol="0">
              <a:spAutoFit/>
            </a:bodyPr>
            <a:lstStyle/>
            <a:p>
              <a:r>
                <a:rPr lang="en-US" sz="6600" b="1" dirty="0" smtClean="0">
                  <a:latin typeface="Didot"/>
                  <a:cs typeface="Didot"/>
                </a:rPr>
                <a:t>Background</a:t>
              </a:r>
              <a:endParaRPr lang="en-US" sz="6600" b="1" dirty="0">
                <a:latin typeface="Didot"/>
                <a:cs typeface="Didot"/>
              </a:endParaRPr>
            </a:p>
          </p:txBody>
        </p:sp>
        <p:sp>
          <p:nvSpPr>
            <p:cNvPr id="22" name="Rectangle 21"/>
            <p:cNvSpPr>
              <a:spLocks/>
            </p:cNvSpPr>
            <p:nvPr/>
          </p:nvSpPr>
          <p:spPr>
            <a:xfrm>
              <a:off x="1460327" y="15353982"/>
              <a:ext cx="9445752" cy="250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extBox 22"/>
            <p:cNvSpPr txBox="1"/>
            <p:nvPr/>
          </p:nvSpPr>
          <p:spPr>
            <a:xfrm>
              <a:off x="2066307" y="15657801"/>
              <a:ext cx="8812647" cy="11726284"/>
            </a:xfrm>
            <a:prstGeom prst="rect">
              <a:avLst/>
            </a:prstGeom>
            <a:noFill/>
          </p:spPr>
          <p:txBody>
            <a:bodyPr wrap="square" rtlCol="0">
              <a:spAutoFit/>
            </a:bodyPr>
            <a:lstStyle/>
            <a:p>
              <a:r>
                <a:rPr lang="en-US" sz="2800" dirty="0" smtClean="0">
                  <a:latin typeface="Helvetica"/>
                  <a:cs typeface="Helvetica"/>
                </a:rPr>
                <a:t>Previous </a:t>
              </a:r>
              <a:r>
                <a:rPr lang="en-US" sz="2800" dirty="0">
                  <a:latin typeface="Helvetica"/>
                  <a:cs typeface="Helvetica"/>
                </a:rPr>
                <a:t>studies have focused on picture recognition and picture naming in both humans and nonhuman animals [</a:t>
              </a:r>
              <a:r>
                <a:rPr lang="en-US" sz="2800" dirty="0" smtClean="0">
                  <a:latin typeface="Helvetica"/>
                  <a:cs typeface="Helvetica"/>
                </a:rPr>
                <a:t>1, 2, 3, 4, 5</a:t>
              </a:r>
              <a:r>
                <a:rPr lang="en-US" sz="2800" dirty="0">
                  <a:latin typeface="Helvetica"/>
                  <a:cs typeface="Helvetica"/>
                </a:rPr>
                <a:t>]. Generally the picture naming process involves three stages: (1) </a:t>
              </a:r>
              <a:r>
                <a:rPr lang="en-US" sz="2800" b="1" dirty="0">
                  <a:latin typeface="Helvetica"/>
                  <a:cs typeface="Helvetica"/>
                </a:rPr>
                <a:t>object identification</a:t>
              </a:r>
              <a:r>
                <a:rPr lang="en-US" sz="2800" dirty="0">
                  <a:latin typeface="Helvetica"/>
                  <a:cs typeface="Helvetica"/>
                </a:rPr>
                <a:t>, when the physical description is retrieved; (2) </a:t>
              </a:r>
              <a:r>
                <a:rPr lang="en-US" sz="2800" b="1" dirty="0">
                  <a:latin typeface="Helvetica"/>
                  <a:cs typeface="Helvetica"/>
                </a:rPr>
                <a:t>activation</a:t>
              </a:r>
              <a:r>
                <a:rPr lang="en-US" sz="2800" dirty="0">
                  <a:latin typeface="Helvetica"/>
                  <a:cs typeface="Helvetica"/>
                </a:rPr>
                <a:t>, when the semantic features of the object are accessed; (3) </a:t>
              </a:r>
              <a:r>
                <a:rPr lang="en-US" sz="2800" b="1" dirty="0">
                  <a:latin typeface="Helvetica"/>
                  <a:cs typeface="Helvetica"/>
                </a:rPr>
                <a:t>response generation stage</a:t>
              </a:r>
              <a:r>
                <a:rPr lang="en-US" sz="2800" dirty="0">
                  <a:latin typeface="Helvetica"/>
                  <a:cs typeface="Helvetica"/>
                </a:rPr>
                <a:t>, when the picture name is retrieved and pronounced [1]. There are differences </a:t>
              </a:r>
              <a:r>
                <a:rPr lang="en-US" sz="2800" dirty="0" smtClean="0">
                  <a:latin typeface="Helvetica"/>
                  <a:cs typeface="Helvetica"/>
                </a:rPr>
                <a:t>in the </a:t>
              </a:r>
              <a:r>
                <a:rPr lang="en-US" sz="2800" dirty="0">
                  <a:latin typeface="Helvetica"/>
                  <a:cs typeface="Helvetica"/>
                </a:rPr>
                <a:t>level of accuracy and the rapidity in naming </a:t>
              </a:r>
              <a:r>
                <a:rPr lang="en-US" sz="2800" dirty="0" smtClean="0">
                  <a:latin typeface="Helvetica"/>
                  <a:cs typeface="Helvetica"/>
                </a:rPr>
                <a:t>pictures in young </a:t>
              </a:r>
              <a:r>
                <a:rPr lang="en-US" sz="2800" dirty="0">
                  <a:latin typeface="Helvetica"/>
                  <a:cs typeface="Helvetica"/>
                </a:rPr>
                <a:t>children, older children and adults [1]. Human </a:t>
              </a:r>
              <a:r>
                <a:rPr lang="en-US" sz="2800" dirty="0" smtClean="0">
                  <a:latin typeface="Helvetica"/>
                  <a:cs typeface="Helvetica"/>
                </a:rPr>
                <a:t>babies, </a:t>
              </a:r>
              <a:r>
                <a:rPr lang="en-US" sz="2800" dirty="0">
                  <a:latin typeface="Helvetica"/>
                  <a:cs typeface="Helvetica"/>
                </a:rPr>
                <a:t>although lacking the ability to directly name objects, possess a high degree of discrimination between pictures and real objects as well as recognize what the photographs represent [2]. This ability develops gradually as young children mature and eventually reaches the same level as adults. In studies related to nonhuman animals, researchers consider that a picture is recognized when animals react to the picture as they would in the presence of the real object [1]. Marmosets and </a:t>
              </a:r>
              <a:r>
                <a:rPr lang="en-US" sz="2800" dirty="0" smtClean="0">
                  <a:latin typeface="Helvetica"/>
                  <a:cs typeface="Helvetica"/>
                </a:rPr>
                <a:t>monkeys </a:t>
              </a:r>
              <a:r>
                <a:rPr lang="en-US" sz="2800" dirty="0">
                  <a:latin typeface="Helvetica"/>
                  <a:cs typeface="Helvetica"/>
                </a:rPr>
                <a:t>have several reactions to still pictures, such as grabbing when faced with pictures representing several prey, and fear reactions when faced with a picture of a cobra or snake [</a:t>
              </a:r>
              <a:r>
                <a:rPr lang="en-US" sz="2800" dirty="0" smtClean="0">
                  <a:latin typeface="Helvetica"/>
                  <a:cs typeface="Helvetica"/>
                </a:rPr>
                <a:t>3, 4, 6]</a:t>
              </a:r>
              <a:r>
                <a:rPr lang="en-US" sz="2800" dirty="0">
                  <a:latin typeface="Helvetica"/>
                  <a:cs typeface="Helvetica"/>
                </a:rPr>
                <a:t>. </a:t>
              </a:r>
              <a:r>
                <a:rPr lang="en-US" sz="2800" dirty="0" err="1">
                  <a:latin typeface="Helvetica"/>
                  <a:cs typeface="Helvetica"/>
                </a:rPr>
                <a:t>Hamadryas</a:t>
              </a:r>
              <a:r>
                <a:rPr lang="en-US" sz="2800" dirty="0">
                  <a:latin typeface="Helvetica"/>
                  <a:cs typeface="Helvetica"/>
                </a:rPr>
                <a:t> baboons recognize and identify still pictures of conspecifics </a:t>
              </a:r>
              <a:r>
                <a:rPr lang="en-US" sz="2800" dirty="0" smtClean="0">
                  <a:latin typeface="Helvetica"/>
                  <a:cs typeface="Helvetica"/>
                </a:rPr>
                <a:t>[5]</a:t>
              </a:r>
              <a:r>
                <a:rPr lang="en-US" sz="2800" dirty="0">
                  <a:latin typeface="Helvetica"/>
                  <a:cs typeface="Helvetica"/>
                </a:rPr>
                <a:t>. For further review on this subject see Bovet and </a:t>
              </a:r>
              <a:r>
                <a:rPr lang="en-US" sz="2800" dirty="0" err="1">
                  <a:latin typeface="Helvetica"/>
                  <a:cs typeface="Helvetica"/>
                </a:rPr>
                <a:t>Vauclair</a:t>
              </a:r>
              <a:r>
                <a:rPr lang="en-US" sz="2800" dirty="0">
                  <a:latin typeface="Helvetica"/>
                  <a:cs typeface="Helvetica"/>
                </a:rPr>
                <a:t> (2000) </a:t>
              </a:r>
              <a:r>
                <a:rPr lang="en-US" sz="2800" dirty="0" smtClean="0">
                  <a:latin typeface="Helvetica"/>
                  <a:cs typeface="Helvetica"/>
                </a:rPr>
                <a:t>[6]</a:t>
              </a:r>
              <a:r>
                <a:rPr lang="en-US" sz="2800" dirty="0" smtClean="0">
                  <a:latin typeface="Helvetica"/>
                  <a:cs typeface="Helvetica"/>
                </a:rPr>
                <a:t>.</a:t>
              </a:r>
              <a:endParaRPr lang="en-US" sz="2800" dirty="0"/>
            </a:p>
          </p:txBody>
        </p:sp>
      </p:grpSp>
      <p:sp>
        <p:nvSpPr>
          <p:cNvPr id="32" name="TextBox 31"/>
          <p:cNvSpPr txBox="1"/>
          <p:nvPr/>
        </p:nvSpPr>
        <p:spPr>
          <a:xfrm>
            <a:off x="11683496" y="28079057"/>
            <a:ext cx="10127127" cy="4062650"/>
          </a:xfrm>
          <a:prstGeom prst="rect">
            <a:avLst/>
          </a:prstGeom>
          <a:ln w="76200" cmpd="sng"/>
        </p:spPr>
        <p:style>
          <a:lnRef idx="2">
            <a:schemeClr val="dk1"/>
          </a:lnRef>
          <a:fillRef idx="1">
            <a:schemeClr val="lt1"/>
          </a:fillRef>
          <a:effectRef idx="0">
            <a:schemeClr val="dk1"/>
          </a:effectRef>
          <a:fontRef idx="minor">
            <a:schemeClr val="dk1"/>
          </a:fontRef>
        </p:style>
        <p:txBody>
          <a:bodyPr wrap="square" rtlCol="0">
            <a:spAutoFit/>
          </a:bodyPr>
          <a:lstStyle/>
          <a:p>
            <a:r>
              <a:rPr lang="en-US" sz="4000" b="1" dirty="0" smtClean="0">
                <a:solidFill>
                  <a:schemeClr val="accent5">
                    <a:lumMod val="50000"/>
                  </a:schemeClr>
                </a:solidFill>
                <a:latin typeface="Didot"/>
                <a:cs typeface="Didot"/>
              </a:rPr>
              <a:t>References:</a:t>
            </a:r>
            <a:endParaRPr lang="en-US" sz="1200" b="1" dirty="0">
              <a:solidFill>
                <a:schemeClr val="accent5">
                  <a:lumMod val="50000"/>
                </a:schemeClr>
              </a:solidFill>
              <a:latin typeface="Helvetica"/>
              <a:cs typeface="Helvetica"/>
            </a:endParaRPr>
          </a:p>
          <a:p>
            <a:endParaRPr lang="en-US" sz="800" dirty="0" smtClean="0">
              <a:latin typeface="Helvetica"/>
              <a:cs typeface="Helvetica"/>
            </a:endParaRPr>
          </a:p>
          <a:p>
            <a:r>
              <a:rPr lang="en-US" sz="1400" dirty="0" smtClean="0">
                <a:latin typeface="Helvetica"/>
                <a:cs typeface="Helvetica"/>
              </a:rPr>
              <a:t>[1] </a:t>
            </a:r>
            <a:r>
              <a:rPr lang="en-US" sz="1400" dirty="0" err="1" smtClean="0">
                <a:latin typeface="Helvetica"/>
                <a:cs typeface="Helvetica"/>
              </a:rPr>
              <a:t>Cycowicz</a:t>
            </a:r>
            <a:r>
              <a:rPr lang="en-US" sz="1400" dirty="0">
                <a:latin typeface="Helvetica"/>
                <a:cs typeface="Helvetica"/>
              </a:rPr>
              <a:t>, Y. M., Friedman, D., Rothstein, M., &amp; Snodgrass, J. G. (1997). Picture naming by young children: Norms for name agreement, familiarity, and visual complexity. </a:t>
            </a:r>
            <a:r>
              <a:rPr lang="en-US" sz="1400" i="1" dirty="0">
                <a:latin typeface="Helvetica"/>
                <a:cs typeface="Helvetica"/>
              </a:rPr>
              <a:t>Journal of experimental child psychology</a:t>
            </a:r>
            <a:r>
              <a:rPr lang="en-US" sz="1400" dirty="0">
                <a:latin typeface="Helvetica"/>
                <a:cs typeface="Helvetica"/>
              </a:rPr>
              <a:t>, </a:t>
            </a:r>
            <a:r>
              <a:rPr lang="en-US" sz="1400" i="1" dirty="0">
                <a:latin typeface="Helvetica"/>
                <a:cs typeface="Helvetica"/>
              </a:rPr>
              <a:t>65</a:t>
            </a:r>
            <a:r>
              <a:rPr lang="en-US" sz="1400" dirty="0">
                <a:latin typeface="Helvetica"/>
                <a:cs typeface="Helvetica"/>
              </a:rPr>
              <a:t>(2), 171-237.</a:t>
            </a:r>
          </a:p>
          <a:p>
            <a:r>
              <a:rPr lang="en-US" sz="1400" dirty="0">
                <a:latin typeface="Helvetica"/>
                <a:cs typeface="Helvetica"/>
              </a:rPr>
              <a:t> </a:t>
            </a:r>
          </a:p>
          <a:p>
            <a:r>
              <a:rPr lang="en-US" sz="1400" dirty="0" smtClean="0">
                <a:latin typeface="Helvetica"/>
                <a:cs typeface="Helvetica"/>
              </a:rPr>
              <a:t>[2] Rose</a:t>
            </a:r>
            <a:r>
              <a:rPr lang="en-US" sz="1400" dirty="0">
                <a:latin typeface="Helvetica"/>
                <a:cs typeface="Helvetica"/>
              </a:rPr>
              <a:t>, S. A., Gottfried, A. W., &amp; Bridger, W. H. (1983). Infants' cross-modal transfer from solid objects to their graphic representations. </a:t>
            </a:r>
            <a:r>
              <a:rPr lang="en-US" sz="1400" i="1" dirty="0">
                <a:latin typeface="Helvetica"/>
                <a:cs typeface="Helvetica"/>
              </a:rPr>
              <a:t>Child Development (48),</a:t>
            </a:r>
            <a:r>
              <a:rPr lang="en-US" sz="1400" dirty="0">
                <a:latin typeface="Helvetica"/>
                <a:cs typeface="Helvetica"/>
              </a:rPr>
              <a:t> 1086-1091.</a:t>
            </a:r>
          </a:p>
          <a:p>
            <a:r>
              <a:rPr lang="en-US" sz="1400" dirty="0">
                <a:latin typeface="Helvetica"/>
                <a:cs typeface="Helvetica"/>
              </a:rPr>
              <a:t> </a:t>
            </a:r>
          </a:p>
          <a:p>
            <a:r>
              <a:rPr lang="en-US" sz="1400" dirty="0" smtClean="0">
                <a:latin typeface="Helvetica"/>
                <a:cs typeface="Helvetica"/>
              </a:rPr>
              <a:t>[3] </a:t>
            </a:r>
            <a:r>
              <a:rPr lang="en-US" sz="1400" dirty="0" err="1" smtClean="0">
                <a:latin typeface="Helvetica"/>
                <a:cs typeface="Helvetica"/>
              </a:rPr>
              <a:t>Kyes</a:t>
            </a:r>
            <a:r>
              <a:rPr lang="en-US" sz="1400" dirty="0">
                <a:latin typeface="Helvetica"/>
                <a:cs typeface="Helvetica"/>
              </a:rPr>
              <a:t>, R. C., Mayer, K. E., &amp; </a:t>
            </a:r>
            <a:r>
              <a:rPr lang="en-US" sz="1400" dirty="0" err="1">
                <a:latin typeface="Helvetica"/>
                <a:cs typeface="Helvetica"/>
              </a:rPr>
              <a:t>Bunnell</a:t>
            </a:r>
            <a:r>
              <a:rPr lang="en-US" sz="1400" dirty="0">
                <a:latin typeface="Helvetica"/>
                <a:cs typeface="Helvetica"/>
              </a:rPr>
              <a:t>, B. N. (1992). Perception of stimuli presented as photographic slides in </a:t>
            </a:r>
            <a:r>
              <a:rPr lang="en-US" sz="1400" dirty="0" err="1">
                <a:latin typeface="Helvetica"/>
                <a:cs typeface="Helvetica"/>
              </a:rPr>
              <a:t>cynomolgus</a:t>
            </a:r>
            <a:r>
              <a:rPr lang="en-US" sz="1400" dirty="0">
                <a:latin typeface="Helvetica"/>
                <a:cs typeface="Helvetica"/>
              </a:rPr>
              <a:t> macaques (</a:t>
            </a:r>
            <a:r>
              <a:rPr lang="en-US" sz="1400" dirty="0" err="1">
                <a:latin typeface="Helvetica"/>
                <a:cs typeface="Helvetica"/>
              </a:rPr>
              <a:t>Macaca</a:t>
            </a:r>
            <a:r>
              <a:rPr lang="en-US" sz="1400" dirty="0">
                <a:latin typeface="Helvetica"/>
                <a:cs typeface="Helvetica"/>
              </a:rPr>
              <a:t> </a:t>
            </a:r>
            <a:r>
              <a:rPr lang="en-US" sz="1400" dirty="0" err="1">
                <a:latin typeface="Helvetica"/>
                <a:cs typeface="Helvetica"/>
              </a:rPr>
              <a:t>fascicularis</a:t>
            </a:r>
            <a:r>
              <a:rPr lang="en-US" sz="1400" dirty="0">
                <a:latin typeface="Helvetica"/>
                <a:cs typeface="Helvetica"/>
              </a:rPr>
              <a:t>). </a:t>
            </a:r>
            <a:r>
              <a:rPr lang="en-US" sz="1400" i="1" dirty="0">
                <a:latin typeface="Helvetica"/>
                <a:cs typeface="Helvetica"/>
              </a:rPr>
              <a:t>Primates</a:t>
            </a:r>
            <a:r>
              <a:rPr lang="en-US" sz="1400" dirty="0">
                <a:latin typeface="Helvetica"/>
                <a:cs typeface="Helvetica"/>
              </a:rPr>
              <a:t>, </a:t>
            </a:r>
            <a:r>
              <a:rPr lang="en-US" sz="1400" i="1" dirty="0">
                <a:latin typeface="Helvetica"/>
                <a:cs typeface="Helvetica"/>
              </a:rPr>
              <a:t>33</a:t>
            </a:r>
            <a:r>
              <a:rPr lang="en-US" sz="1400" dirty="0">
                <a:latin typeface="Helvetica"/>
                <a:cs typeface="Helvetica"/>
              </a:rPr>
              <a:t>(3), 407-412</a:t>
            </a:r>
            <a:r>
              <a:rPr lang="en-US" sz="1400" dirty="0" smtClean="0">
                <a:latin typeface="Helvetica"/>
                <a:cs typeface="Helvetica"/>
              </a:rPr>
              <a:t>.</a:t>
            </a:r>
          </a:p>
          <a:p>
            <a:endParaRPr lang="en-US" sz="1400" dirty="0" smtClean="0">
              <a:latin typeface="Helvetica"/>
              <a:cs typeface="Helvetica"/>
            </a:endParaRPr>
          </a:p>
          <a:p>
            <a:r>
              <a:rPr lang="en-US" sz="1400" dirty="0" smtClean="0">
                <a:latin typeface="Helvetica"/>
                <a:cs typeface="Helvetica"/>
              </a:rPr>
              <a:t>[4] Rosenfeld</a:t>
            </a:r>
            <a:r>
              <a:rPr lang="en-US" sz="1400" dirty="0">
                <a:latin typeface="Helvetica"/>
                <a:cs typeface="Helvetica"/>
              </a:rPr>
              <a:t>, S. A., &amp; Van </a:t>
            </a:r>
            <a:r>
              <a:rPr lang="en-US" sz="1400" dirty="0" err="1">
                <a:latin typeface="Helvetica"/>
                <a:cs typeface="Helvetica"/>
              </a:rPr>
              <a:t>Hoesen</a:t>
            </a:r>
            <a:r>
              <a:rPr lang="en-US" sz="1400" dirty="0">
                <a:latin typeface="Helvetica"/>
                <a:cs typeface="Helvetica"/>
              </a:rPr>
              <a:t>, G. W. (1979). Face recognition in the rhesus monkey. </a:t>
            </a:r>
            <a:r>
              <a:rPr lang="en-US" sz="1400" i="1" dirty="0" err="1">
                <a:latin typeface="Helvetica"/>
                <a:cs typeface="Helvetica"/>
              </a:rPr>
              <a:t>Neuropsychologia</a:t>
            </a:r>
            <a:r>
              <a:rPr lang="en-US" sz="1400" dirty="0">
                <a:latin typeface="Helvetica"/>
                <a:cs typeface="Helvetica"/>
              </a:rPr>
              <a:t>, </a:t>
            </a:r>
            <a:r>
              <a:rPr lang="en-US" sz="1400" i="1" dirty="0">
                <a:latin typeface="Helvetica"/>
                <a:cs typeface="Helvetica"/>
              </a:rPr>
              <a:t>17</a:t>
            </a:r>
            <a:r>
              <a:rPr lang="en-US" sz="1400" dirty="0">
                <a:latin typeface="Helvetica"/>
                <a:cs typeface="Helvetica"/>
              </a:rPr>
              <a:t>(5), 503-509.</a:t>
            </a:r>
          </a:p>
          <a:p>
            <a:endParaRPr lang="en-US" sz="1400" dirty="0">
              <a:latin typeface="Helvetica"/>
              <a:cs typeface="Helvetica"/>
            </a:endParaRPr>
          </a:p>
          <a:p>
            <a:r>
              <a:rPr lang="en-US" sz="1400" dirty="0" smtClean="0">
                <a:latin typeface="Helvetica"/>
                <a:cs typeface="Helvetica"/>
              </a:rPr>
              <a:t>[5] </a:t>
            </a:r>
            <a:r>
              <a:rPr lang="en-US" sz="1400" dirty="0" err="1" smtClean="0">
                <a:latin typeface="Helvetica"/>
                <a:cs typeface="Helvetica"/>
              </a:rPr>
              <a:t>Kyes</a:t>
            </a:r>
            <a:r>
              <a:rPr lang="en-US" sz="1400" dirty="0">
                <a:latin typeface="Helvetica"/>
                <a:cs typeface="Helvetica"/>
              </a:rPr>
              <a:t>, R. C., &amp; </a:t>
            </a:r>
            <a:r>
              <a:rPr lang="en-US" sz="1400" dirty="0" err="1">
                <a:latin typeface="Helvetica"/>
                <a:cs typeface="Helvetica"/>
              </a:rPr>
              <a:t>Candland</a:t>
            </a:r>
            <a:r>
              <a:rPr lang="en-US" sz="1400" dirty="0">
                <a:latin typeface="Helvetica"/>
                <a:cs typeface="Helvetica"/>
              </a:rPr>
              <a:t>, D. K. (1987). Baboon </a:t>
            </a:r>
            <a:r>
              <a:rPr lang="en-US" sz="1400" dirty="0" smtClean="0">
                <a:latin typeface="Helvetica"/>
                <a:cs typeface="Helvetica"/>
              </a:rPr>
              <a:t>(</a:t>
            </a:r>
            <a:r>
              <a:rPr lang="en-US" sz="1400" i="1" dirty="0" err="1" smtClean="0">
                <a:latin typeface="Helvetica"/>
                <a:cs typeface="Helvetica"/>
              </a:rPr>
              <a:t>Papio</a:t>
            </a:r>
            <a:r>
              <a:rPr lang="en-US" sz="1400" i="1" dirty="0" smtClean="0">
                <a:latin typeface="Helvetica"/>
                <a:cs typeface="Helvetica"/>
              </a:rPr>
              <a:t> </a:t>
            </a:r>
            <a:r>
              <a:rPr lang="en-US" sz="1400" i="1" dirty="0" err="1" smtClean="0">
                <a:latin typeface="Helvetica"/>
                <a:cs typeface="Helvetica"/>
              </a:rPr>
              <a:t>hamadryas</a:t>
            </a:r>
            <a:r>
              <a:rPr lang="en-US" sz="1400" dirty="0" smtClean="0">
                <a:latin typeface="Helvetica"/>
                <a:cs typeface="Helvetica"/>
              </a:rPr>
              <a:t>) </a:t>
            </a:r>
            <a:r>
              <a:rPr lang="en-US" sz="1400" dirty="0">
                <a:latin typeface="Helvetica"/>
                <a:cs typeface="Helvetica"/>
              </a:rPr>
              <a:t>visual preferences for regions of the face. </a:t>
            </a:r>
            <a:r>
              <a:rPr lang="en-US" sz="1400" i="1" dirty="0">
                <a:latin typeface="Helvetica"/>
                <a:cs typeface="Helvetica"/>
              </a:rPr>
              <a:t>Journal of Comparative Psychology</a:t>
            </a:r>
            <a:r>
              <a:rPr lang="en-US" sz="1400" dirty="0">
                <a:latin typeface="Helvetica"/>
                <a:cs typeface="Helvetica"/>
              </a:rPr>
              <a:t>, </a:t>
            </a:r>
            <a:r>
              <a:rPr lang="en-US" sz="1400" i="1" dirty="0">
                <a:latin typeface="Helvetica"/>
                <a:cs typeface="Helvetica"/>
              </a:rPr>
              <a:t>101</a:t>
            </a:r>
            <a:r>
              <a:rPr lang="en-US" sz="1400" dirty="0">
                <a:latin typeface="Helvetica"/>
                <a:cs typeface="Helvetica"/>
              </a:rPr>
              <a:t>(4), 345.</a:t>
            </a:r>
          </a:p>
          <a:p>
            <a:r>
              <a:rPr lang="en-US" sz="1400" dirty="0">
                <a:latin typeface="Helvetica"/>
                <a:cs typeface="Helvetica"/>
              </a:rPr>
              <a:t> </a:t>
            </a:r>
          </a:p>
          <a:p>
            <a:r>
              <a:rPr lang="en-US" sz="1400" dirty="0" smtClean="0">
                <a:latin typeface="Helvetica"/>
                <a:cs typeface="Helvetica"/>
              </a:rPr>
              <a:t>[</a:t>
            </a:r>
            <a:r>
              <a:rPr lang="en-US" sz="1400" dirty="0">
                <a:latin typeface="Helvetica"/>
                <a:cs typeface="Helvetica"/>
              </a:rPr>
              <a:t>6</a:t>
            </a:r>
            <a:r>
              <a:rPr lang="en-US" sz="1400" dirty="0" smtClean="0">
                <a:latin typeface="Helvetica"/>
                <a:cs typeface="Helvetica"/>
              </a:rPr>
              <a:t>] Bovet</a:t>
            </a:r>
            <a:r>
              <a:rPr lang="en-US" sz="1400" dirty="0">
                <a:latin typeface="Helvetica"/>
                <a:cs typeface="Helvetica"/>
              </a:rPr>
              <a:t>, D., &amp; </a:t>
            </a:r>
            <a:r>
              <a:rPr lang="en-US" sz="1400" dirty="0" err="1">
                <a:latin typeface="Helvetica"/>
                <a:cs typeface="Helvetica"/>
              </a:rPr>
              <a:t>Vauclair</a:t>
            </a:r>
            <a:r>
              <a:rPr lang="en-US" sz="1400" dirty="0">
                <a:latin typeface="Helvetica"/>
                <a:cs typeface="Helvetica"/>
              </a:rPr>
              <a:t>, J. (2000). Picture recognition in animals and humans. </a:t>
            </a:r>
            <a:r>
              <a:rPr lang="en-US" sz="1400" i="1" dirty="0" err="1">
                <a:latin typeface="Helvetica"/>
                <a:cs typeface="Helvetica"/>
              </a:rPr>
              <a:t>Behavioural</a:t>
            </a:r>
            <a:r>
              <a:rPr lang="en-US" sz="1400" i="1" dirty="0">
                <a:latin typeface="Helvetica"/>
                <a:cs typeface="Helvetica"/>
              </a:rPr>
              <a:t> brain research</a:t>
            </a:r>
            <a:r>
              <a:rPr lang="en-US" sz="1400" dirty="0">
                <a:latin typeface="Helvetica"/>
                <a:cs typeface="Helvetica"/>
              </a:rPr>
              <a:t>, </a:t>
            </a:r>
            <a:r>
              <a:rPr lang="en-US" sz="1400" i="1" dirty="0">
                <a:latin typeface="Helvetica"/>
                <a:cs typeface="Helvetica"/>
              </a:rPr>
              <a:t>109</a:t>
            </a:r>
            <a:r>
              <a:rPr lang="en-US" sz="1400" dirty="0">
                <a:latin typeface="Helvetica"/>
                <a:cs typeface="Helvetica"/>
              </a:rPr>
              <a:t>(2), 143-165</a:t>
            </a:r>
            <a:r>
              <a:rPr lang="en-US" sz="1400" dirty="0" smtClean="0">
                <a:latin typeface="Helvetica"/>
                <a:cs typeface="Helvetica"/>
              </a:rPr>
              <a:t>.</a:t>
            </a:r>
            <a:endParaRPr lang="en-US" sz="1400" dirty="0">
              <a:latin typeface="Helvetica"/>
              <a:cs typeface="Helvetica"/>
            </a:endParaRPr>
          </a:p>
        </p:txBody>
      </p:sp>
      <p:pic>
        <p:nvPicPr>
          <p:cNvPr id="35" name="Picture 34" descr="806.pdf"/>
          <p:cNvPicPr>
            <a:picLocks noChangeAspect="1"/>
          </p:cNvPicPr>
          <p:nvPr/>
        </p:nvPicPr>
        <p:blipFill rotWithShape="1">
          <a:blip r:embed="rId6">
            <a:extLst>
              <a:ext uri="{28A0092B-C50C-407E-A947-70E740481C1C}">
                <a14:useLocalDpi xmlns:a14="http://schemas.microsoft.com/office/drawing/2010/main" val="0"/>
              </a:ext>
            </a:extLst>
          </a:blip>
          <a:srcRect l="35934" t="1520" r="3997" b="34989"/>
          <a:stretch/>
        </p:blipFill>
        <p:spPr>
          <a:xfrm>
            <a:off x="33422425" y="703515"/>
            <a:ext cx="4563660" cy="7020101"/>
          </a:xfrm>
          <a:prstGeom prst="rect">
            <a:avLst/>
          </a:prstGeom>
          <a:noFill/>
          <a:ln>
            <a:noFill/>
          </a:ln>
        </p:spPr>
      </p:pic>
      <p:pic>
        <p:nvPicPr>
          <p:cNvPr id="36" name="Picture 35"/>
          <p:cNvPicPr>
            <a:picLocks noChangeAspect="1"/>
          </p:cNvPicPr>
          <p:nvPr/>
        </p:nvPicPr>
        <p:blipFill rotWithShape="1">
          <a:blip r:embed="rId7"/>
          <a:srcRect l="5533" r="14723"/>
          <a:stretch/>
        </p:blipFill>
        <p:spPr>
          <a:xfrm rot="5400000">
            <a:off x="35432712" y="13690843"/>
            <a:ext cx="5778525" cy="10165994"/>
          </a:xfrm>
          <a:prstGeom prst="rect">
            <a:avLst/>
          </a:prstGeom>
          <a:solidFill>
            <a:srgbClr val="FFFFFF">
              <a:shade val="85000"/>
            </a:srgbClr>
          </a:solidFill>
          <a:ln w="190500" cap="sq">
            <a:noFill/>
            <a:miter lim="800000"/>
          </a:ln>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2116646" y="2941189"/>
            <a:ext cx="1431620" cy="1415772"/>
          </a:xfrm>
          <a:prstGeom prst="rect">
            <a:avLst/>
          </a:prstGeom>
          <a:noFill/>
        </p:spPr>
        <p:txBody>
          <a:bodyPr wrap="square" rtlCol="0">
            <a:spAutoFit/>
          </a:bodyPr>
          <a:lstStyle/>
          <a:p>
            <a:r>
              <a:rPr lang="en-US" b="1" dirty="0" smtClean="0">
                <a:latin typeface="American Typewriter"/>
                <a:cs typeface="American Typewriter"/>
              </a:rPr>
              <a:t>1.</a:t>
            </a:r>
            <a:endParaRPr lang="en-US" b="1" dirty="0">
              <a:latin typeface="American Typewriter"/>
              <a:cs typeface="American Typewriter"/>
            </a:endParaRPr>
          </a:p>
        </p:txBody>
      </p:sp>
      <p:grpSp>
        <p:nvGrpSpPr>
          <p:cNvPr id="24" name="Group 23"/>
          <p:cNvGrpSpPr>
            <a:grpSpLocks noChangeAspect="1"/>
          </p:cNvGrpSpPr>
          <p:nvPr/>
        </p:nvGrpSpPr>
        <p:grpSpPr>
          <a:xfrm>
            <a:off x="38708542" y="4651332"/>
            <a:ext cx="4785330" cy="5388384"/>
            <a:chOff x="37659165" y="753773"/>
            <a:chExt cx="5334000" cy="6006231"/>
          </a:xfrm>
        </p:grpSpPr>
        <p:pic>
          <p:nvPicPr>
            <p:cNvPr id="33" name="Picture 32" descr="944.pdf"/>
            <p:cNvPicPr>
              <a:picLocks noChangeAspect="1"/>
            </p:cNvPicPr>
            <p:nvPr/>
          </p:nvPicPr>
          <p:blipFill>
            <a:blip r:embed="rId8">
              <a:extLst>
                <a:ext uri="{BEBA8EAE-BF5A-486C-A8C5-ECC9F3942E4B}">
                  <a14:imgProps xmlns:a14="http://schemas.microsoft.com/office/drawing/2010/main">
                    <a14:imgLayer r:embed="rId9">
                      <a14:imgEffect>
                        <a14:backgroundRemoval t="0" b="100000" l="6061" r="100000"/>
                      </a14:imgEffect>
                    </a14:imgLayer>
                  </a14:imgProps>
                </a:ext>
                <a:ext uri="{28A0092B-C50C-407E-A947-70E740481C1C}">
                  <a14:useLocalDpi xmlns:a14="http://schemas.microsoft.com/office/drawing/2010/main" val="0"/>
                </a:ext>
              </a:extLst>
            </a:blip>
            <a:stretch>
              <a:fillRect/>
            </a:stretch>
          </p:blipFill>
          <p:spPr>
            <a:xfrm>
              <a:off x="37659165" y="1883204"/>
              <a:ext cx="5334000" cy="4876800"/>
            </a:xfrm>
            <a:prstGeom prst="rect">
              <a:avLst/>
            </a:prstGeom>
          </p:spPr>
        </p:pic>
        <p:sp>
          <p:nvSpPr>
            <p:cNvPr id="38" name="Rectangle 37"/>
            <p:cNvSpPr/>
            <p:nvPr/>
          </p:nvSpPr>
          <p:spPr>
            <a:xfrm>
              <a:off x="38157240" y="753773"/>
              <a:ext cx="1268768" cy="1415773"/>
            </a:xfrm>
            <a:prstGeom prst="rect">
              <a:avLst/>
            </a:prstGeom>
          </p:spPr>
          <p:txBody>
            <a:bodyPr wrap="none">
              <a:spAutoFit/>
            </a:bodyPr>
            <a:lstStyle/>
            <a:p>
              <a:r>
                <a:rPr lang="en-US" b="1" dirty="0" smtClean="0">
                  <a:latin typeface="American Typewriter"/>
                  <a:cs typeface="American Typewriter"/>
                </a:rPr>
                <a:t>2.</a:t>
              </a:r>
              <a:endParaRPr lang="en-US" b="1" dirty="0">
                <a:latin typeface="American Typewriter"/>
                <a:cs typeface="American Typewriter"/>
              </a:endParaRPr>
            </a:p>
          </p:txBody>
        </p:sp>
      </p:grpSp>
      <p:grpSp>
        <p:nvGrpSpPr>
          <p:cNvPr id="86" name="Group 85"/>
          <p:cNvGrpSpPr/>
          <p:nvPr/>
        </p:nvGrpSpPr>
        <p:grpSpPr>
          <a:xfrm>
            <a:off x="31543128" y="9151120"/>
            <a:ext cx="6082407" cy="3431149"/>
            <a:chOff x="30245324" y="6621134"/>
            <a:chExt cx="6082407" cy="3431149"/>
          </a:xfrm>
        </p:grpSpPr>
        <p:pic>
          <p:nvPicPr>
            <p:cNvPr id="34" name="Picture 33" descr="914.pdf"/>
            <p:cNvPicPr>
              <a:picLocks noChangeAspect="1"/>
            </p:cNvPicPr>
            <p:nvPr/>
          </p:nvPicPr>
          <p:blipFill rotWithShape="1">
            <a:blip r:embed="rId10">
              <a:extLst>
                <a:ext uri="{28A0092B-C50C-407E-A947-70E740481C1C}">
                  <a14:useLocalDpi xmlns:a14="http://schemas.microsoft.com/office/drawing/2010/main" val="0"/>
                </a:ext>
              </a:extLst>
            </a:blip>
            <a:srcRect r="2232" b="61202"/>
            <a:stretch/>
          </p:blipFill>
          <p:spPr>
            <a:xfrm>
              <a:off x="31261078" y="6621134"/>
              <a:ext cx="5066653" cy="2770003"/>
            </a:xfrm>
            <a:prstGeom prst="rect">
              <a:avLst/>
            </a:prstGeom>
            <a:noFill/>
            <a:ln>
              <a:noFill/>
            </a:ln>
          </p:spPr>
        </p:pic>
        <p:sp>
          <p:nvSpPr>
            <p:cNvPr id="39" name="Rectangle 38"/>
            <p:cNvSpPr/>
            <p:nvPr/>
          </p:nvSpPr>
          <p:spPr>
            <a:xfrm>
              <a:off x="30245324" y="8636511"/>
              <a:ext cx="1268768" cy="1415772"/>
            </a:xfrm>
            <a:prstGeom prst="rect">
              <a:avLst/>
            </a:prstGeom>
          </p:spPr>
          <p:txBody>
            <a:bodyPr wrap="none">
              <a:spAutoFit/>
            </a:bodyPr>
            <a:lstStyle/>
            <a:p>
              <a:r>
                <a:rPr lang="en-US" b="1" dirty="0" smtClean="0">
                  <a:latin typeface="American Typewriter"/>
                  <a:cs typeface="American Typewriter"/>
                </a:rPr>
                <a:t>3.</a:t>
              </a:r>
              <a:endParaRPr lang="en-US" b="1" dirty="0">
                <a:latin typeface="American Typewriter"/>
                <a:cs typeface="American Typewriter"/>
              </a:endParaRPr>
            </a:p>
          </p:txBody>
        </p:sp>
      </p:grpSp>
      <p:sp>
        <p:nvSpPr>
          <p:cNvPr id="41" name="Rectangle 40"/>
          <p:cNvSpPr/>
          <p:nvPr/>
        </p:nvSpPr>
        <p:spPr>
          <a:xfrm>
            <a:off x="31847415" y="16774637"/>
            <a:ext cx="1415147" cy="1415772"/>
          </a:xfrm>
          <a:prstGeom prst="rect">
            <a:avLst/>
          </a:prstGeom>
        </p:spPr>
        <p:txBody>
          <a:bodyPr wrap="square">
            <a:spAutoFit/>
          </a:bodyPr>
          <a:lstStyle/>
          <a:p>
            <a:r>
              <a:rPr lang="en-US" b="1" dirty="0" smtClean="0">
                <a:latin typeface="American Typewriter"/>
                <a:cs typeface="American Typewriter"/>
              </a:rPr>
              <a:t>5.</a:t>
            </a:r>
            <a:endParaRPr lang="en-US" b="1" dirty="0">
              <a:latin typeface="American Typewriter"/>
              <a:cs typeface="American Typewriter"/>
            </a:endParaRPr>
          </a:p>
        </p:txBody>
      </p:sp>
      <p:grpSp>
        <p:nvGrpSpPr>
          <p:cNvPr id="76" name="Group 75"/>
          <p:cNvGrpSpPr/>
          <p:nvPr/>
        </p:nvGrpSpPr>
        <p:grpSpPr>
          <a:xfrm>
            <a:off x="11484408" y="4525432"/>
            <a:ext cx="10525302" cy="7071420"/>
            <a:chOff x="11606749" y="4643963"/>
            <a:chExt cx="9771916" cy="7071420"/>
          </a:xfrm>
        </p:grpSpPr>
        <p:sp>
          <p:nvSpPr>
            <p:cNvPr id="9" name="TextBox 8"/>
            <p:cNvSpPr txBox="1"/>
            <p:nvPr/>
          </p:nvSpPr>
          <p:spPr>
            <a:xfrm>
              <a:off x="11812022" y="4643963"/>
              <a:ext cx="9479262" cy="1107996"/>
            </a:xfrm>
            <a:prstGeom prst="rect">
              <a:avLst/>
            </a:prstGeom>
            <a:noFill/>
          </p:spPr>
          <p:txBody>
            <a:bodyPr wrap="square" rtlCol="0">
              <a:spAutoFit/>
            </a:bodyPr>
            <a:lstStyle/>
            <a:p>
              <a:r>
                <a:rPr lang="en-US" sz="6600" b="1" dirty="0" smtClean="0">
                  <a:latin typeface="Didot"/>
                  <a:cs typeface="Didot"/>
                </a:rPr>
                <a:t>Method</a:t>
              </a:r>
            </a:p>
          </p:txBody>
        </p:sp>
        <p:sp>
          <p:nvSpPr>
            <p:cNvPr id="31" name="Rectangle 30"/>
            <p:cNvSpPr>
              <a:spLocks/>
            </p:cNvSpPr>
            <p:nvPr/>
          </p:nvSpPr>
          <p:spPr>
            <a:xfrm>
              <a:off x="11853462" y="5760329"/>
              <a:ext cx="9525203" cy="2554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55" name="Group 54"/>
            <p:cNvGrpSpPr/>
            <p:nvPr/>
          </p:nvGrpSpPr>
          <p:grpSpPr>
            <a:xfrm>
              <a:off x="11606749" y="6083073"/>
              <a:ext cx="9684535" cy="5632310"/>
              <a:chOff x="11575264" y="6750215"/>
              <a:chExt cx="9684535" cy="5632310"/>
            </a:xfrm>
          </p:grpSpPr>
          <p:sp>
            <p:nvSpPr>
              <p:cNvPr id="42" name="TextBox 41"/>
              <p:cNvSpPr txBox="1"/>
              <p:nvPr/>
            </p:nvSpPr>
            <p:spPr>
              <a:xfrm>
                <a:off x="12444983" y="6750215"/>
                <a:ext cx="8814816" cy="5632310"/>
              </a:xfrm>
              <a:prstGeom prst="rect">
                <a:avLst/>
              </a:prstGeom>
              <a:noFill/>
            </p:spPr>
            <p:txBody>
              <a:bodyPr wrap="square" rtlCol="0">
                <a:spAutoFit/>
              </a:bodyPr>
              <a:lstStyle/>
              <a:p>
                <a:pPr algn="just"/>
                <a:r>
                  <a:rPr lang="en-US" sz="2400" dirty="0">
                    <a:latin typeface="Helvetica"/>
                    <a:cs typeface="Helvetica"/>
                  </a:rPr>
                  <a:t>Sign logs are written </a:t>
                </a:r>
                <a:r>
                  <a:rPr lang="en-US" sz="2400" dirty="0" smtClean="0">
                    <a:latin typeface="Helvetica"/>
                    <a:cs typeface="Helvetica"/>
                  </a:rPr>
                  <a:t>records </a:t>
                </a:r>
                <a:r>
                  <a:rPr lang="en-US" sz="2400" dirty="0">
                    <a:latin typeface="Helvetica"/>
                    <a:cs typeface="Helvetica"/>
                  </a:rPr>
                  <a:t>of the chimpanzees’ signed </a:t>
                </a:r>
                <a:r>
                  <a:rPr lang="en-US" sz="2400" dirty="0" smtClean="0">
                    <a:latin typeface="Helvetica"/>
                    <a:cs typeface="Helvetica"/>
                  </a:rPr>
                  <a:t>interactions. Caregivers </a:t>
                </a:r>
                <a:r>
                  <a:rPr lang="en-US" sz="2400" dirty="0">
                    <a:latin typeface="Helvetica"/>
                    <a:cs typeface="Helvetica"/>
                  </a:rPr>
                  <a:t>completed sign logs after observing interactions or private signing. </a:t>
                </a:r>
                <a:r>
                  <a:rPr lang="en-US" sz="2400" dirty="0" smtClean="0">
                    <a:latin typeface="Helvetica"/>
                    <a:cs typeface="Helvetica"/>
                  </a:rPr>
                  <a:t>For </a:t>
                </a:r>
                <a:r>
                  <a:rPr lang="en-US" sz="2400" dirty="0">
                    <a:latin typeface="Helvetica"/>
                    <a:cs typeface="Helvetica"/>
                  </a:rPr>
                  <a:t>example, if a chimpanzee signed about a picture, the observer completed a sign log .</a:t>
                </a:r>
              </a:p>
              <a:p>
                <a:pPr algn="just"/>
                <a:endParaRPr lang="en-US" sz="2400" dirty="0">
                  <a:latin typeface="Helvetica"/>
                  <a:cs typeface="Helvetica"/>
                </a:endParaRPr>
              </a:p>
              <a:p>
                <a:pPr algn="just"/>
                <a:r>
                  <a:rPr lang="en-US" sz="2400" dirty="0">
                    <a:latin typeface="Helvetica"/>
                    <a:cs typeface="Helvetica"/>
                  </a:rPr>
                  <a:t>Researchers conducted a content analysis and searched the sign log database using six keywords: magazine, picture, book, paint, newspaper, crayon, and laminate. </a:t>
                </a:r>
              </a:p>
              <a:p>
                <a:pPr algn="just"/>
                <a:endParaRPr lang="en-US" sz="2400" dirty="0">
                  <a:latin typeface="Helvetica"/>
                  <a:cs typeface="Helvetica"/>
                </a:endParaRPr>
              </a:p>
              <a:p>
                <a:pPr algn="just"/>
                <a:r>
                  <a:rPr lang="en-US" sz="2400" dirty="0">
                    <a:latin typeface="Helvetica"/>
                    <a:cs typeface="Helvetica"/>
                  </a:rPr>
                  <a:t>We reduced the selection of sign logs to specific logs describing signing about any keyword rather than logs involving keywords, but without any </a:t>
                </a:r>
                <a:r>
                  <a:rPr lang="en-US" sz="2400" dirty="0" smtClean="0">
                    <a:latin typeface="Helvetica"/>
                    <a:cs typeface="Helvetica"/>
                  </a:rPr>
                  <a:t>signs. </a:t>
                </a:r>
                <a:endParaRPr lang="en-US" sz="2400" dirty="0">
                  <a:latin typeface="Helvetica"/>
                  <a:cs typeface="Helvetica"/>
                </a:endParaRPr>
              </a:p>
              <a:p>
                <a:pPr algn="just"/>
                <a:endParaRPr lang="en-US" sz="2400" dirty="0">
                  <a:latin typeface="Helvetica"/>
                  <a:cs typeface="Helvetica"/>
                </a:endParaRPr>
              </a:p>
              <a:p>
                <a:pPr algn="just"/>
                <a:r>
                  <a:rPr lang="en-US" sz="2400" dirty="0">
                    <a:latin typeface="Helvetica"/>
                    <a:cs typeface="Helvetica"/>
                  </a:rPr>
                  <a:t>Two individuals coded sign logs and identified pictures according </a:t>
                </a:r>
                <a:r>
                  <a:rPr lang="en-US" sz="2400" dirty="0" smtClean="0">
                    <a:latin typeface="Helvetica"/>
                    <a:cs typeface="Helvetica"/>
                  </a:rPr>
                  <a:t>to the categories </a:t>
                </a:r>
                <a:r>
                  <a:rPr lang="en-US" sz="2400" dirty="0">
                    <a:latin typeface="Helvetica"/>
                    <a:cs typeface="Helvetica"/>
                  </a:rPr>
                  <a:t>defined in Table 1. </a:t>
                </a:r>
              </a:p>
            </p:txBody>
          </p:sp>
          <p:sp>
            <p:nvSpPr>
              <p:cNvPr id="47" name="Rectangle 46"/>
              <p:cNvSpPr/>
              <p:nvPr/>
            </p:nvSpPr>
            <p:spPr>
              <a:xfrm>
                <a:off x="11575264" y="6912334"/>
                <a:ext cx="954107" cy="1015663"/>
              </a:xfrm>
              <a:prstGeom prst="rect">
                <a:avLst/>
              </a:prstGeom>
            </p:spPr>
            <p:txBody>
              <a:bodyPr wrap="none">
                <a:spAutoFit/>
              </a:bodyPr>
              <a:lstStyle/>
              <a:p>
                <a:r>
                  <a:rPr lang="en-US" sz="6000" b="1" dirty="0">
                    <a:latin typeface="Wingdings 2" charset="2"/>
                    <a:cs typeface="Wingdings 2" charset="2"/>
                  </a:rPr>
                  <a:t>e</a:t>
                </a:r>
                <a:endParaRPr lang="en-US" sz="6000" dirty="0"/>
              </a:p>
            </p:txBody>
          </p:sp>
          <p:sp>
            <p:nvSpPr>
              <p:cNvPr id="48" name="Rectangle 47"/>
              <p:cNvSpPr/>
              <p:nvPr/>
            </p:nvSpPr>
            <p:spPr>
              <a:xfrm>
                <a:off x="11575264" y="8574341"/>
                <a:ext cx="954107" cy="1015663"/>
              </a:xfrm>
              <a:prstGeom prst="rect">
                <a:avLst/>
              </a:prstGeom>
            </p:spPr>
            <p:txBody>
              <a:bodyPr wrap="none">
                <a:spAutoFit/>
              </a:bodyPr>
              <a:lstStyle/>
              <a:p>
                <a:r>
                  <a:rPr lang="en-US" sz="6000" b="1" dirty="0">
                    <a:latin typeface="Wingdings 2" charset="2"/>
                    <a:cs typeface="Wingdings 2" charset="2"/>
                  </a:rPr>
                  <a:t>e</a:t>
                </a:r>
                <a:endParaRPr lang="en-US" sz="6000" dirty="0"/>
              </a:p>
            </p:txBody>
          </p:sp>
          <p:sp>
            <p:nvSpPr>
              <p:cNvPr id="49" name="Rectangle 48"/>
              <p:cNvSpPr/>
              <p:nvPr/>
            </p:nvSpPr>
            <p:spPr>
              <a:xfrm>
                <a:off x="11575264" y="10014254"/>
                <a:ext cx="954107" cy="1015663"/>
              </a:xfrm>
              <a:prstGeom prst="rect">
                <a:avLst/>
              </a:prstGeom>
            </p:spPr>
            <p:txBody>
              <a:bodyPr wrap="none">
                <a:spAutoFit/>
              </a:bodyPr>
              <a:lstStyle/>
              <a:p>
                <a:r>
                  <a:rPr lang="en-US" sz="6000" b="1" dirty="0">
                    <a:latin typeface="Wingdings 2" charset="2"/>
                    <a:cs typeface="Wingdings 2" charset="2"/>
                  </a:rPr>
                  <a:t>e</a:t>
                </a:r>
                <a:endParaRPr lang="en-US" sz="6000" dirty="0"/>
              </a:p>
            </p:txBody>
          </p:sp>
          <p:sp>
            <p:nvSpPr>
              <p:cNvPr id="50" name="Rectangle 49"/>
              <p:cNvSpPr/>
              <p:nvPr/>
            </p:nvSpPr>
            <p:spPr>
              <a:xfrm>
                <a:off x="11575264" y="11271202"/>
                <a:ext cx="954107" cy="1015663"/>
              </a:xfrm>
              <a:prstGeom prst="rect">
                <a:avLst/>
              </a:prstGeom>
            </p:spPr>
            <p:txBody>
              <a:bodyPr wrap="none">
                <a:spAutoFit/>
              </a:bodyPr>
              <a:lstStyle/>
              <a:p>
                <a:r>
                  <a:rPr lang="en-US" sz="6000" b="1" dirty="0">
                    <a:latin typeface="Wingdings 2" charset="2"/>
                    <a:cs typeface="Wingdings 2" charset="2"/>
                  </a:rPr>
                  <a:t>e</a:t>
                </a:r>
                <a:endParaRPr lang="en-US" sz="6000" dirty="0"/>
              </a:p>
            </p:txBody>
          </p:sp>
        </p:grpSp>
      </p:grpSp>
      <p:grpSp>
        <p:nvGrpSpPr>
          <p:cNvPr id="73" name="Group 72"/>
          <p:cNvGrpSpPr/>
          <p:nvPr/>
        </p:nvGrpSpPr>
        <p:grpSpPr>
          <a:xfrm>
            <a:off x="11644492" y="12090405"/>
            <a:ext cx="10205134" cy="7619151"/>
            <a:chOff x="11821977" y="12487182"/>
            <a:chExt cx="9438831" cy="6468474"/>
          </a:xfrm>
        </p:grpSpPr>
        <p:sp>
          <p:nvSpPr>
            <p:cNvPr id="10" name="TextBox 9"/>
            <p:cNvSpPr txBox="1"/>
            <p:nvPr/>
          </p:nvSpPr>
          <p:spPr>
            <a:xfrm>
              <a:off x="12744048" y="17688376"/>
              <a:ext cx="7578329" cy="1267280"/>
            </a:xfrm>
            <a:prstGeom prst="rect">
              <a:avLst/>
            </a:prstGeom>
            <a:noFill/>
          </p:spPr>
          <p:txBody>
            <a:bodyPr wrap="square" rtlCol="0">
              <a:spAutoFit/>
            </a:bodyPr>
            <a:lstStyle/>
            <a:p>
              <a:pPr algn="just"/>
              <a:r>
                <a:rPr lang="en-US" sz="2000" i="1" dirty="0" smtClean="0">
                  <a:latin typeface="Didot"/>
                  <a:cs typeface="Didot"/>
                </a:rPr>
                <a:t>Figure 1. </a:t>
              </a:r>
              <a:r>
                <a:rPr lang="en-US" sz="2000" dirty="0" smtClean="0">
                  <a:latin typeface="Didot"/>
                  <a:cs typeface="Didot"/>
                </a:rPr>
                <a:t>Percentage of picture categories that elicited signs.</a:t>
              </a:r>
            </a:p>
            <a:p>
              <a:pPr algn="just"/>
              <a:endParaRPr lang="en-US" sz="1100" i="1" dirty="0" smtClean="0">
                <a:latin typeface="Didot"/>
                <a:cs typeface="Didot"/>
              </a:endParaRPr>
            </a:p>
            <a:p>
              <a:pPr algn="just"/>
              <a:r>
                <a:rPr lang="en-US" sz="2000" dirty="0" smtClean="0">
                  <a:latin typeface="Didot"/>
                  <a:cs typeface="Didot"/>
                </a:rPr>
                <a:t>The ‘Other’ category was further broken down to indicate that 6% of </a:t>
              </a:r>
              <a:r>
                <a:rPr lang="en-US" sz="2000" dirty="0" err="1" smtClean="0">
                  <a:latin typeface="Didot"/>
                  <a:cs typeface="Didot"/>
                </a:rPr>
                <a:t>Tatu’s</a:t>
              </a:r>
              <a:r>
                <a:rPr lang="en-US" sz="2000" dirty="0" smtClean="0">
                  <a:latin typeface="Didot"/>
                  <a:cs typeface="Didot"/>
                </a:rPr>
                <a:t> utterances were </a:t>
              </a:r>
              <a:r>
                <a:rPr lang="en-US" sz="2000" dirty="0">
                  <a:latin typeface="Didot"/>
                  <a:cs typeface="Didot"/>
                </a:rPr>
                <a:t>about magazine elements and </a:t>
              </a:r>
              <a:r>
                <a:rPr lang="en-US" sz="2000" dirty="0" smtClean="0">
                  <a:latin typeface="Didot"/>
                  <a:cs typeface="Didot"/>
                </a:rPr>
                <a:t>that 3% of </a:t>
              </a:r>
              <a:r>
                <a:rPr lang="en-US" sz="2000" dirty="0" err="1" smtClean="0">
                  <a:latin typeface="Didot"/>
                  <a:cs typeface="Didot"/>
                </a:rPr>
                <a:t>Tatu’s</a:t>
              </a:r>
              <a:r>
                <a:rPr lang="en-US" sz="2000" dirty="0" smtClean="0">
                  <a:latin typeface="Didot"/>
                  <a:cs typeface="Didot"/>
                </a:rPr>
                <a:t> and 25% of  Dar’s utterances were about artwork.</a:t>
              </a:r>
            </a:p>
          </p:txBody>
        </p:sp>
        <p:graphicFrame>
          <p:nvGraphicFramePr>
            <p:cNvPr id="54" name="Chart 53"/>
            <p:cNvGraphicFramePr>
              <a:graphicFrameLocks noChangeAspect="1"/>
            </p:cNvGraphicFramePr>
            <p:nvPr>
              <p:extLst>
                <p:ext uri="{D42A27DB-BD31-4B8C-83A1-F6EECF244321}">
                  <p14:modId xmlns:p14="http://schemas.microsoft.com/office/powerpoint/2010/main" val="1819757272"/>
                </p:ext>
              </p:extLst>
            </p:nvPr>
          </p:nvGraphicFramePr>
          <p:xfrm>
            <a:off x="11821977" y="12487182"/>
            <a:ext cx="9438831" cy="5179528"/>
          </p:xfrm>
          <a:graphic>
            <a:graphicData uri="http://schemas.openxmlformats.org/drawingml/2006/chart">
              <c:chart xmlns:c="http://schemas.openxmlformats.org/drawingml/2006/chart" xmlns:r="http://schemas.openxmlformats.org/officeDocument/2006/relationships" r:id="rId11"/>
            </a:graphicData>
          </a:graphic>
        </p:graphicFrame>
      </p:grpSp>
      <p:grpSp>
        <p:nvGrpSpPr>
          <p:cNvPr id="74" name="Group 73"/>
          <p:cNvGrpSpPr/>
          <p:nvPr/>
        </p:nvGrpSpPr>
        <p:grpSpPr>
          <a:xfrm>
            <a:off x="11595352" y="19847509"/>
            <a:ext cx="10303414" cy="7687196"/>
            <a:chOff x="11780537" y="21855800"/>
            <a:chExt cx="9480271" cy="7687196"/>
          </a:xfrm>
        </p:grpSpPr>
        <p:sp>
          <p:nvSpPr>
            <p:cNvPr id="59" name="TextBox 58"/>
            <p:cNvSpPr txBox="1"/>
            <p:nvPr/>
          </p:nvSpPr>
          <p:spPr>
            <a:xfrm>
              <a:off x="11780537" y="21855800"/>
              <a:ext cx="9445752" cy="1107996"/>
            </a:xfrm>
            <a:prstGeom prst="rect">
              <a:avLst/>
            </a:prstGeom>
            <a:noFill/>
          </p:spPr>
          <p:txBody>
            <a:bodyPr wrap="square" rtlCol="0">
              <a:spAutoFit/>
            </a:bodyPr>
            <a:lstStyle/>
            <a:p>
              <a:r>
                <a:rPr lang="en-US" sz="6600" b="1" dirty="0" smtClean="0">
                  <a:latin typeface="Didot"/>
                  <a:cs typeface="Didot"/>
                </a:rPr>
                <a:t>Conclusions</a:t>
              </a:r>
            </a:p>
          </p:txBody>
        </p:sp>
        <p:sp>
          <p:nvSpPr>
            <p:cNvPr id="61" name="TextBox 60"/>
            <p:cNvSpPr txBox="1"/>
            <p:nvPr/>
          </p:nvSpPr>
          <p:spPr>
            <a:xfrm>
              <a:off x="11822986" y="23233575"/>
              <a:ext cx="9437822" cy="6309421"/>
            </a:xfrm>
            <a:prstGeom prst="rect">
              <a:avLst/>
            </a:prstGeom>
            <a:solidFill>
              <a:srgbClr val="ABD9F5">
                <a:alpha val="64000"/>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just"/>
              <a:r>
                <a:rPr lang="en-US" sz="3600" b="1" dirty="0">
                  <a:solidFill>
                    <a:schemeClr val="tx1"/>
                  </a:solidFill>
                  <a:latin typeface="Wingdings 2" charset="2"/>
                  <a:cs typeface="Wingdings 2" charset="2"/>
                </a:rPr>
                <a:t>e</a:t>
              </a:r>
              <a:r>
                <a:rPr lang="en-US" sz="800" b="1" dirty="0">
                  <a:latin typeface="Wingdings 2" charset="2"/>
                  <a:cs typeface="Wingdings 2" charset="2"/>
                </a:rPr>
                <a:t> </a:t>
              </a:r>
              <a:r>
                <a:rPr lang="en-US" sz="2600" dirty="0" smtClean="0">
                  <a:solidFill>
                    <a:srgbClr val="000000"/>
                  </a:solidFill>
                  <a:latin typeface="Helvetica"/>
                  <a:cs typeface="Helvetica"/>
                </a:rPr>
                <a:t>Chimpanzees recognized and signed about items in their daily environment and items not typically present.</a:t>
              </a:r>
            </a:p>
            <a:p>
              <a:pPr algn="just"/>
              <a:endParaRPr lang="en-US" sz="2600" dirty="0">
                <a:solidFill>
                  <a:srgbClr val="000000"/>
                </a:solidFill>
                <a:latin typeface="Helvetica"/>
                <a:cs typeface="Helvetica"/>
              </a:endParaRPr>
            </a:p>
            <a:p>
              <a:pPr algn="just"/>
              <a:r>
                <a:rPr lang="en-US" sz="3600" b="1" dirty="0">
                  <a:solidFill>
                    <a:schemeClr val="tx1"/>
                  </a:solidFill>
                  <a:latin typeface="Wingdings 2" charset="2"/>
                  <a:cs typeface="Wingdings 2" charset="2"/>
                </a:rPr>
                <a:t>e</a:t>
              </a:r>
              <a:r>
                <a:rPr lang="en-US" sz="800" b="1" dirty="0">
                  <a:latin typeface="Wingdings 2" charset="2"/>
                  <a:cs typeface="Wingdings 2" charset="2"/>
                </a:rPr>
                <a:t> </a:t>
              </a:r>
              <a:r>
                <a:rPr lang="en-US" sz="2600" dirty="0" err="1" smtClean="0">
                  <a:solidFill>
                    <a:srgbClr val="000000"/>
                  </a:solidFill>
                  <a:latin typeface="Helvetica"/>
                  <a:cs typeface="Helvetica"/>
                </a:rPr>
                <a:t>Tatu</a:t>
              </a:r>
              <a:r>
                <a:rPr lang="en-US" sz="2600" dirty="0" smtClean="0">
                  <a:solidFill>
                    <a:srgbClr val="000000"/>
                  </a:solidFill>
                  <a:latin typeface="Helvetica"/>
                  <a:cs typeface="Helvetica"/>
                </a:rPr>
                <a:t> incorporated other behaviors, interacting with pictures, which occurs in other nonhuman animals and in children during imaginary play.</a:t>
              </a:r>
            </a:p>
            <a:p>
              <a:pPr algn="just"/>
              <a:r>
                <a:rPr lang="en-US" sz="2600" dirty="0" smtClean="0">
                  <a:solidFill>
                    <a:srgbClr val="000000"/>
                  </a:solidFill>
                  <a:latin typeface="Helvetica"/>
                  <a:cs typeface="Helvetica"/>
                </a:rPr>
                <a:t> </a:t>
              </a:r>
            </a:p>
            <a:p>
              <a:pPr algn="just"/>
              <a:r>
                <a:rPr lang="en-US" sz="3600" b="1" dirty="0">
                  <a:solidFill>
                    <a:schemeClr val="tx1"/>
                  </a:solidFill>
                  <a:latin typeface="Wingdings 2" charset="2"/>
                  <a:cs typeface="Wingdings 2" charset="2"/>
                </a:rPr>
                <a:t>e</a:t>
              </a:r>
              <a:r>
                <a:rPr lang="en-US" sz="800" b="1" dirty="0">
                  <a:latin typeface="Wingdings 2" charset="2"/>
                  <a:cs typeface="Wingdings 2" charset="2"/>
                </a:rPr>
                <a:t> </a:t>
              </a:r>
              <a:r>
                <a:rPr lang="en-US" sz="2600" dirty="0" smtClean="0">
                  <a:solidFill>
                    <a:srgbClr val="000000"/>
                  </a:solidFill>
                  <a:latin typeface="Helvetica"/>
                  <a:cs typeface="Helvetica"/>
                </a:rPr>
                <a:t>Examination of the pictures the chimpanzees choose to sign about appears to be a promising method of analyzing their potential preferences and interests.</a:t>
              </a:r>
            </a:p>
            <a:p>
              <a:pPr algn="just"/>
              <a:r>
                <a:rPr lang="en-US" sz="2600" dirty="0" smtClean="0">
                  <a:solidFill>
                    <a:srgbClr val="000000"/>
                  </a:solidFill>
                  <a:latin typeface="Helvetica"/>
                  <a:cs typeface="Helvetica"/>
                </a:rPr>
                <a:t> </a:t>
              </a:r>
            </a:p>
            <a:p>
              <a:pPr algn="just"/>
              <a:r>
                <a:rPr lang="en-US" sz="3600" b="1" dirty="0">
                  <a:solidFill>
                    <a:schemeClr val="tx1"/>
                  </a:solidFill>
                  <a:latin typeface="Wingdings 2" charset="2"/>
                  <a:cs typeface="Wingdings 2" charset="2"/>
                </a:rPr>
                <a:t>e</a:t>
              </a:r>
              <a:r>
                <a:rPr lang="en-US" sz="800" b="1" dirty="0">
                  <a:latin typeface="Wingdings 2" charset="2"/>
                  <a:cs typeface="Wingdings 2" charset="2"/>
                </a:rPr>
                <a:t> </a:t>
              </a:r>
              <a:r>
                <a:rPr lang="en-US" sz="2600" dirty="0" smtClean="0">
                  <a:solidFill>
                    <a:srgbClr val="000000"/>
                  </a:solidFill>
                  <a:latin typeface="Helvetica"/>
                  <a:cs typeface="Helvetica"/>
                </a:rPr>
                <a:t>With a wider spread of logs, a content analysis could determine if there are developmental differences in the items the chimpanzees signed about.</a:t>
              </a:r>
              <a:endParaRPr lang="en-US" sz="2600" dirty="0">
                <a:solidFill>
                  <a:srgbClr val="000000"/>
                </a:solidFill>
                <a:latin typeface="Helvetica"/>
                <a:cs typeface="Helvetica"/>
              </a:endParaRPr>
            </a:p>
          </p:txBody>
        </p:sp>
        <p:sp>
          <p:nvSpPr>
            <p:cNvPr id="60" name="Rectangle 59"/>
            <p:cNvSpPr>
              <a:spLocks/>
            </p:cNvSpPr>
            <p:nvPr/>
          </p:nvSpPr>
          <p:spPr>
            <a:xfrm>
              <a:off x="11822986" y="22963796"/>
              <a:ext cx="9437822" cy="25549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1" name="Group 100"/>
          <p:cNvGrpSpPr>
            <a:grpSpLocks noChangeAspect="1"/>
          </p:cNvGrpSpPr>
          <p:nvPr/>
        </p:nvGrpSpPr>
        <p:grpSpPr>
          <a:xfrm>
            <a:off x="22991011" y="4112855"/>
            <a:ext cx="7501003" cy="12028841"/>
            <a:chOff x="22489203" y="4961613"/>
            <a:chExt cx="6425924" cy="10778150"/>
          </a:xfrm>
        </p:grpSpPr>
        <p:grpSp>
          <p:nvGrpSpPr>
            <p:cNvPr id="29" name="Group 28"/>
            <p:cNvGrpSpPr/>
            <p:nvPr/>
          </p:nvGrpSpPr>
          <p:grpSpPr>
            <a:xfrm>
              <a:off x="22489203" y="5760329"/>
              <a:ext cx="6425924" cy="9979434"/>
              <a:chOff x="22039352" y="6066667"/>
              <a:chExt cx="6425924" cy="9979434"/>
            </a:xfrm>
          </p:grpSpPr>
          <p:grpSp>
            <p:nvGrpSpPr>
              <p:cNvPr id="26" name="Group 25"/>
              <p:cNvGrpSpPr/>
              <p:nvPr/>
            </p:nvGrpSpPr>
            <p:grpSpPr>
              <a:xfrm>
                <a:off x="22039352" y="6066667"/>
                <a:ext cx="6425924" cy="9979434"/>
                <a:chOff x="22039352" y="6066667"/>
                <a:chExt cx="6425924" cy="9979434"/>
              </a:xfrm>
            </p:grpSpPr>
            <p:graphicFrame>
              <p:nvGraphicFramePr>
                <p:cNvPr id="15" name="Object 14"/>
                <p:cNvGraphicFramePr>
                  <a:graphicFrameLocks/>
                </p:cNvGraphicFramePr>
                <p:nvPr>
                  <p:extLst>
                    <p:ext uri="{D42A27DB-BD31-4B8C-83A1-F6EECF244321}">
                      <p14:modId xmlns:p14="http://schemas.microsoft.com/office/powerpoint/2010/main" val="1492025451"/>
                    </p:ext>
                  </p:extLst>
                </p:nvPr>
              </p:nvGraphicFramePr>
              <p:xfrm>
                <a:off x="22039408" y="6712046"/>
                <a:ext cx="6425868" cy="9334055"/>
              </p:xfrm>
              <a:graphic>
                <a:graphicData uri="http://schemas.openxmlformats.org/presentationml/2006/ole">
                  <mc:AlternateContent xmlns:mc="http://schemas.openxmlformats.org/markup-compatibility/2006">
                    <mc:Choice xmlns:v="urn:schemas-microsoft-com:vml" Requires="v">
                      <p:oleObj spid="_x0000_s2139" name="Document" r:id="rId12" imgW="6426200" imgH="9334500" progId="Word.Document.12">
                        <p:embed/>
                      </p:oleObj>
                    </mc:Choice>
                    <mc:Fallback>
                      <p:oleObj name="Document" r:id="rId12" imgW="6426200" imgH="9334500" progId="Word.Document.12">
                        <p:embed/>
                        <p:pic>
                          <p:nvPicPr>
                            <p:cNvPr id="0" name="Picture 63"/>
                            <p:cNvPicPr>
                              <a:picLocks noChangeArrowheads="1"/>
                            </p:cNvPicPr>
                            <p:nvPr/>
                          </p:nvPicPr>
                          <p:blipFill>
                            <a:blip r:embed="rId13"/>
                            <a:srcRect/>
                            <a:stretch>
                              <a:fillRect/>
                            </a:stretch>
                          </p:blipFill>
                          <p:spPr bwMode="auto">
                            <a:xfrm>
                              <a:off x="22039408" y="6712046"/>
                              <a:ext cx="6425868" cy="93340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ounded Rectangle 20"/>
                <p:cNvSpPr/>
                <p:nvPr/>
              </p:nvSpPr>
              <p:spPr>
                <a:xfrm>
                  <a:off x="22039352" y="6066667"/>
                  <a:ext cx="1711370" cy="645064"/>
                </a:xfrm>
                <a:prstGeom prst="roundRect">
                  <a:avLst/>
                </a:prstGeom>
                <a:gradFill flip="none" rotWithShape="1">
                  <a:gsLst>
                    <a:gs pos="0">
                      <a:schemeClr val="accent1">
                        <a:tint val="100000"/>
                        <a:shade val="100000"/>
                        <a:satMod val="130000"/>
                        <a:alpha val="65000"/>
                      </a:schemeClr>
                    </a:gs>
                    <a:gs pos="100000">
                      <a:schemeClr val="accent1">
                        <a:tint val="50000"/>
                        <a:shade val="100000"/>
                        <a:satMod val="350000"/>
                        <a:alpha val="65000"/>
                      </a:schemeClr>
                    </a:gs>
                  </a:gsLst>
                  <a:lin ang="16200000" scaled="0"/>
                  <a:tileRect/>
                </a:gradFill>
                <a:ln>
                  <a:noFill/>
                </a:ln>
                <a:effectLst>
                  <a:reflection blurRad="6350" stA="52000" endA="300" endPos="3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Didot"/>
                      <a:cs typeface="Didot"/>
                    </a:rPr>
                    <a:t>Category</a:t>
                  </a:r>
                  <a:endParaRPr lang="en-US" sz="2400" dirty="0">
                    <a:latin typeface="Didot"/>
                    <a:cs typeface="Didot"/>
                  </a:endParaRPr>
                </a:p>
              </p:txBody>
            </p:sp>
            <p:sp>
              <p:nvSpPr>
                <p:cNvPr id="58" name="Rounded Rectangle 57"/>
                <p:cNvSpPr/>
                <p:nvPr/>
              </p:nvSpPr>
              <p:spPr>
                <a:xfrm>
                  <a:off x="25896297" y="6066667"/>
                  <a:ext cx="2477815" cy="645064"/>
                </a:xfrm>
                <a:prstGeom prst="roundRect">
                  <a:avLst/>
                </a:prstGeom>
                <a:gradFill flip="none" rotWithShape="1">
                  <a:gsLst>
                    <a:gs pos="0">
                      <a:schemeClr val="accent4">
                        <a:tint val="100000"/>
                        <a:shade val="100000"/>
                        <a:satMod val="130000"/>
                        <a:alpha val="65000"/>
                      </a:schemeClr>
                    </a:gs>
                    <a:gs pos="100000">
                      <a:schemeClr val="accent4">
                        <a:tint val="50000"/>
                        <a:shade val="100000"/>
                        <a:satMod val="350000"/>
                        <a:alpha val="65000"/>
                      </a:schemeClr>
                    </a:gs>
                  </a:gsLst>
                  <a:lin ang="16200000" scaled="0"/>
                  <a:tileRect/>
                </a:gradFill>
                <a:ln>
                  <a:noFill/>
                </a:ln>
                <a:effectLst>
                  <a:reflection blurRad="6350" stA="52000" endA="300" endPos="350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dirty="0" smtClean="0">
                      <a:latin typeface="Didot"/>
                      <a:cs typeface="Didot"/>
                    </a:rPr>
                    <a:t>Examples</a:t>
                  </a:r>
                  <a:endParaRPr lang="en-US" sz="2400" dirty="0">
                    <a:latin typeface="Didot"/>
                    <a:cs typeface="Didot"/>
                  </a:endParaRPr>
                </a:p>
              </p:txBody>
            </p:sp>
          </p:grpSp>
          <p:sp>
            <p:nvSpPr>
              <p:cNvPr id="57" name="Rounded Rectangle 56"/>
              <p:cNvSpPr/>
              <p:nvPr/>
            </p:nvSpPr>
            <p:spPr>
              <a:xfrm>
                <a:off x="23750723" y="6066667"/>
                <a:ext cx="2146976" cy="645064"/>
              </a:xfrm>
              <a:prstGeom prst="roundRect">
                <a:avLst/>
              </a:prstGeom>
              <a:gradFill flip="none" rotWithShape="1">
                <a:gsLst>
                  <a:gs pos="0">
                    <a:schemeClr val="accent3">
                      <a:tint val="100000"/>
                      <a:shade val="100000"/>
                      <a:satMod val="130000"/>
                      <a:alpha val="64000"/>
                    </a:schemeClr>
                  </a:gs>
                  <a:gs pos="100000">
                    <a:schemeClr val="accent3">
                      <a:tint val="50000"/>
                      <a:shade val="100000"/>
                      <a:satMod val="350000"/>
                      <a:alpha val="64000"/>
                    </a:schemeClr>
                  </a:gs>
                </a:gsLst>
                <a:lin ang="16200000" scaled="0"/>
                <a:tileRect/>
              </a:gradFill>
              <a:ln>
                <a:noFill/>
              </a:ln>
              <a:effectLst>
                <a:reflection blurRad="6350" stA="52000" endA="300" endPos="350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smtClean="0">
                    <a:latin typeface="Didot"/>
                    <a:cs typeface="Didot"/>
                  </a:rPr>
                  <a:t>Description</a:t>
                </a:r>
                <a:endParaRPr lang="en-US" sz="2400" dirty="0">
                  <a:latin typeface="Didot"/>
                  <a:cs typeface="Didot"/>
                </a:endParaRPr>
              </a:p>
            </p:txBody>
          </p:sp>
        </p:grpSp>
        <p:sp>
          <p:nvSpPr>
            <p:cNvPr id="3" name="Rectangle 2"/>
            <p:cNvSpPr>
              <a:spLocks noChangeAspect="1"/>
            </p:cNvSpPr>
            <p:nvPr/>
          </p:nvSpPr>
          <p:spPr>
            <a:xfrm>
              <a:off x="22489203" y="4961613"/>
              <a:ext cx="4028170" cy="744594"/>
            </a:xfrm>
            <a:prstGeom prst="rect">
              <a:avLst/>
            </a:prstGeom>
          </p:spPr>
          <p:txBody>
            <a:bodyPr wrap="none">
              <a:spAutoFit/>
            </a:bodyPr>
            <a:lstStyle/>
            <a:p>
              <a:r>
                <a:rPr lang="en-US" sz="2400" b="1" dirty="0" smtClean="0">
                  <a:latin typeface="Didot"/>
                  <a:cs typeface="Didot"/>
                </a:rPr>
                <a:t>Table 1</a:t>
              </a:r>
            </a:p>
            <a:p>
              <a:r>
                <a:rPr lang="en-US" sz="2400" b="1" i="1" dirty="0" smtClean="0">
                  <a:latin typeface="Didot"/>
                  <a:cs typeface="Didot"/>
                </a:rPr>
                <a:t>Category guide for coding pictures</a:t>
              </a:r>
              <a:endParaRPr lang="en-US" sz="2400" i="1" dirty="0"/>
            </a:p>
          </p:txBody>
        </p:sp>
      </p:grpSp>
      <p:grpSp>
        <p:nvGrpSpPr>
          <p:cNvPr id="85" name="Group 84"/>
          <p:cNvGrpSpPr/>
          <p:nvPr/>
        </p:nvGrpSpPr>
        <p:grpSpPr>
          <a:xfrm>
            <a:off x="23079307" y="17448537"/>
            <a:ext cx="7324411" cy="1608659"/>
            <a:chOff x="11516760" y="19665540"/>
            <a:chExt cx="7324411" cy="1608659"/>
          </a:xfrm>
        </p:grpSpPr>
        <p:grpSp>
          <p:nvGrpSpPr>
            <p:cNvPr id="81" name="Group 80"/>
            <p:cNvGrpSpPr/>
            <p:nvPr/>
          </p:nvGrpSpPr>
          <p:grpSpPr>
            <a:xfrm>
              <a:off x="11525972" y="19665540"/>
              <a:ext cx="7315199" cy="1450263"/>
              <a:chOff x="11557457" y="19090853"/>
              <a:chExt cx="7315199" cy="1450263"/>
            </a:xfrm>
          </p:grpSpPr>
          <p:grpSp>
            <p:nvGrpSpPr>
              <p:cNvPr id="66" name="Group 65"/>
              <p:cNvGrpSpPr/>
              <p:nvPr/>
            </p:nvGrpSpPr>
            <p:grpSpPr>
              <a:xfrm>
                <a:off x="11557457" y="19090853"/>
                <a:ext cx="7315199" cy="1055778"/>
                <a:chOff x="18355519" y="13660930"/>
                <a:chExt cx="3872752" cy="1797680"/>
              </a:xfrm>
            </p:grpSpPr>
            <p:sp>
              <p:nvSpPr>
                <p:cNvPr id="67" name="Rectangle 66"/>
                <p:cNvSpPr/>
                <p:nvPr/>
              </p:nvSpPr>
              <p:spPr>
                <a:xfrm>
                  <a:off x="18355519" y="14253288"/>
                  <a:ext cx="2106773" cy="1205322"/>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numCol="1" spcCol="731520">
                  <a:spAutoFit/>
                </a:bodyPr>
                <a:lstStyle/>
                <a:p>
                  <a:pPr algn="ctr"/>
                  <a:endParaRPr lang="en-US" sz="800" b="1" dirty="0">
                    <a:solidFill>
                      <a:schemeClr val="tx1"/>
                    </a:solidFill>
                    <a:latin typeface="Didot"/>
                    <a:cs typeface="Didot"/>
                  </a:endParaRPr>
                </a:p>
                <a:p>
                  <a:pPr algn="ctr"/>
                  <a:r>
                    <a:rPr lang="en-US" sz="3200" dirty="0" err="1" smtClean="0">
                      <a:ln w="10160">
                        <a:solidFill>
                          <a:schemeClr val="accent4">
                            <a:lumMod val="50000"/>
                          </a:schemeClr>
                        </a:solidFill>
                        <a:prstDash val="solid"/>
                      </a:ln>
                      <a:solidFill>
                        <a:schemeClr val="accent4">
                          <a:lumMod val="50000"/>
                        </a:schemeClr>
                      </a:solidFill>
                      <a:effectLst>
                        <a:outerShdw blurRad="38100" dist="32000" dir="5400000" algn="tl">
                          <a:srgbClr val="000000">
                            <a:alpha val="30000"/>
                          </a:srgbClr>
                        </a:outerShdw>
                      </a:effectLst>
                      <a:latin typeface="Didot"/>
                      <a:cs typeface="Didot"/>
                    </a:rPr>
                    <a:t>Interrater</a:t>
                  </a:r>
                  <a:r>
                    <a:rPr lang="en-US" sz="3200" dirty="0" smtClean="0">
                      <a:ln w="10160">
                        <a:solidFill>
                          <a:schemeClr val="accent4">
                            <a:lumMod val="50000"/>
                          </a:schemeClr>
                        </a:solidFill>
                        <a:prstDash val="solid"/>
                      </a:ln>
                      <a:solidFill>
                        <a:schemeClr val="accent4">
                          <a:lumMod val="50000"/>
                        </a:schemeClr>
                      </a:solidFill>
                      <a:effectLst>
                        <a:outerShdw blurRad="38100" dist="32000" dir="5400000" algn="tl">
                          <a:srgbClr val="000000">
                            <a:alpha val="30000"/>
                          </a:srgbClr>
                        </a:outerShdw>
                      </a:effectLst>
                      <a:latin typeface="Didot"/>
                      <a:cs typeface="Didot"/>
                    </a:rPr>
                    <a:t> Reliability</a:t>
                  </a:r>
                </a:p>
              </p:txBody>
            </p:sp>
            <p:sp>
              <p:nvSpPr>
                <p:cNvPr id="68" name="Rectangle 67"/>
                <p:cNvSpPr>
                  <a:spLocks/>
                </p:cNvSpPr>
                <p:nvPr/>
              </p:nvSpPr>
              <p:spPr>
                <a:xfrm>
                  <a:off x="18355519" y="13660930"/>
                  <a:ext cx="3872752" cy="76106"/>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accent4">
                          <a:lumMod val="50000"/>
                        </a:schemeClr>
                      </a:solidFill>
                    </a:ln>
                    <a:solidFill>
                      <a:schemeClr val="tx1"/>
                    </a:solidFill>
                  </a:endParaRPr>
                </a:p>
              </p:txBody>
            </p:sp>
          </p:grpSp>
          <p:sp>
            <p:nvSpPr>
              <p:cNvPr id="79" name="Rectangle 78"/>
              <p:cNvSpPr/>
              <p:nvPr/>
            </p:nvSpPr>
            <p:spPr>
              <a:xfrm>
                <a:off x="16017980" y="19201262"/>
                <a:ext cx="2770945" cy="1339854"/>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numCol="1" spcCol="731520">
                <a:spAutoFit/>
              </a:bodyPr>
              <a:lstStyle/>
              <a:p>
                <a:pPr algn="r">
                  <a:lnSpc>
                    <a:spcPct val="110000"/>
                  </a:lnSpc>
                  <a:tabLst>
                    <a:tab pos="4178300" algn="l"/>
                  </a:tabLst>
                </a:pPr>
                <a:r>
                  <a:rPr lang="en-US" sz="1800" b="1" dirty="0" smtClean="0">
                    <a:solidFill>
                      <a:schemeClr val="accent4">
                        <a:lumMod val="50000"/>
                      </a:schemeClr>
                    </a:solidFill>
                    <a:latin typeface="Didot"/>
                    <a:cs typeface="Didot"/>
                  </a:rPr>
                  <a:t>Tatu</a:t>
                </a:r>
                <a:r>
                  <a:rPr lang="en-US" sz="1600" dirty="0" smtClean="0">
                    <a:solidFill>
                      <a:schemeClr val="accent4">
                        <a:lumMod val="50000"/>
                      </a:schemeClr>
                    </a:solidFill>
                    <a:latin typeface="Didot"/>
                    <a:cs typeface="Didot"/>
                  </a:rPr>
                  <a:t> </a:t>
                </a:r>
                <a:r>
                  <a:rPr lang="en-US" sz="1200" dirty="0" smtClean="0">
                    <a:solidFill>
                      <a:schemeClr val="accent4">
                        <a:lumMod val="50000"/>
                      </a:schemeClr>
                    </a:solidFill>
                    <a:latin typeface="Didot"/>
                    <a:cs typeface="Didot"/>
                  </a:rPr>
                  <a:t>(</a:t>
                </a:r>
                <a:r>
                  <a:rPr lang="en-US" sz="1200" dirty="0">
                    <a:solidFill>
                      <a:schemeClr val="accent4">
                        <a:lumMod val="50000"/>
                      </a:schemeClr>
                    </a:solidFill>
                    <a:latin typeface="Didot"/>
                    <a:cs typeface="Didot"/>
                  </a:rPr>
                  <a:t>129 Utterances) </a:t>
                </a:r>
                <a:r>
                  <a:rPr lang="en-US" sz="1600" dirty="0">
                    <a:solidFill>
                      <a:schemeClr val="accent4">
                        <a:lumMod val="50000"/>
                      </a:schemeClr>
                    </a:solidFill>
                    <a:latin typeface="Didot"/>
                    <a:cs typeface="Didot"/>
                  </a:rPr>
                  <a:t>- </a:t>
                </a:r>
                <a:r>
                  <a:rPr lang="en-US" sz="1800" dirty="0">
                    <a:solidFill>
                      <a:schemeClr val="accent4">
                        <a:lumMod val="50000"/>
                      </a:schemeClr>
                    </a:solidFill>
                    <a:latin typeface="Didot"/>
                    <a:cs typeface="Didot"/>
                  </a:rPr>
                  <a:t>83</a:t>
                </a:r>
                <a:r>
                  <a:rPr lang="en-US" sz="1800" dirty="0" smtClean="0">
                    <a:solidFill>
                      <a:schemeClr val="accent4">
                        <a:lumMod val="50000"/>
                      </a:schemeClr>
                    </a:solidFill>
                    <a:latin typeface="Didot"/>
                    <a:cs typeface="Didot"/>
                  </a:rPr>
                  <a:t>%</a:t>
                </a:r>
              </a:p>
              <a:p>
                <a:pPr algn="r">
                  <a:lnSpc>
                    <a:spcPct val="110000"/>
                  </a:lnSpc>
                </a:pPr>
                <a:r>
                  <a:rPr lang="en-US" sz="1800" b="1" dirty="0" smtClean="0">
                    <a:solidFill>
                      <a:schemeClr val="accent4">
                        <a:lumMod val="50000"/>
                      </a:schemeClr>
                    </a:solidFill>
                    <a:latin typeface="Didot"/>
                    <a:cs typeface="Didot"/>
                  </a:rPr>
                  <a:t>Dar</a:t>
                </a:r>
                <a:r>
                  <a:rPr lang="en-US" sz="1600" dirty="0" smtClean="0">
                    <a:solidFill>
                      <a:schemeClr val="accent4">
                        <a:lumMod val="50000"/>
                      </a:schemeClr>
                    </a:solidFill>
                    <a:latin typeface="Didot"/>
                    <a:cs typeface="Didot"/>
                  </a:rPr>
                  <a:t> </a:t>
                </a:r>
                <a:r>
                  <a:rPr lang="en-US" sz="1200" dirty="0">
                    <a:solidFill>
                      <a:schemeClr val="accent4">
                        <a:lumMod val="50000"/>
                      </a:schemeClr>
                    </a:solidFill>
                    <a:latin typeface="Didot"/>
                    <a:cs typeface="Didot"/>
                  </a:rPr>
                  <a:t>(20 Utterances) </a:t>
                </a:r>
                <a:r>
                  <a:rPr lang="en-US" sz="1600" dirty="0">
                    <a:solidFill>
                      <a:schemeClr val="accent4">
                        <a:lumMod val="50000"/>
                      </a:schemeClr>
                    </a:solidFill>
                    <a:latin typeface="Didot"/>
                    <a:cs typeface="Didot"/>
                  </a:rPr>
                  <a:t>- </a:t>
                </a:r>
                <a:r>
                  <a:rPr lang="en-US" sz="1800" dirty="0">
                    <a:solidFill>
                      <a:schemeClr val="accent4">
                        <a:lumMod val="50000"/>
                      </a:schemeClr>
                    </a:solidFill>
                    <a:latin typeface="Didot"/>
                    <a:cs typeface="Didot"/>
                  </a:rPr>
                  <a:t>100%</a:t>
                </a:r>
                <a:endParaRPr lang="en-US" sz="1600" dirty="0">
                  <a:solidFill>
                    <a:schemeClr val="accent4">
                      <a:lumMod val="50000"/>
                    </a:schemeClr>
                  </a:solidFill>
                  <a:latin typeface="Didot"/>
                  <a:cs typeface="Didot"/>
                </a:endParaRPr>
              </a:p>
              <a:p>
                <a:pPr algn="r">
                  <a:lnSpc>
                    <a:spcPct val="110000"/>
                  </a:lnSpc>
                </a:pPr>
                <a:r>
                  <a:rPr lang="en-US" sz="1800" b="1" dirty="0" err="1" smtClean="0">
                    <a:solidFill>
                      <a:schemeClr val="accent4">
                        <a:lumMod val="50000"/>
                      </a:schemeClr>
                    </a:solidFill>
                    <a:latin typeface="Didot"/>
                    <a:cs typeface="Didot"/>
                  </a:rPr>
                  <a:t>Moja</a:t>
                </a:r>
                <a:r>
                  <a:rPr lang="en-US" sz="1800" b="1" dirty="0" smtClean="0">
                    <a:solidFill>
                      <a:schemeClr val="accent4">
                        <a:lumMod val="50000"/>
                      </a:schemeClr>
                    </a:solidFill>
                    <a:latin typeface="Didot"/>
                    <a:cs typeface="Didot"/>
                  </a:rPr>
                  <a:t> </a:t>
                </a:r>
                <a:r>
                  <a:rPr lang="en-US" sz="1200" dirty="0">
                    <a:solidFill>
                      <a:schemeClr val="accent4">
                        <a:lumMod val="50000"/>
                      </a:schemeClr>
                    </a:solidFill>
                    <a:latin typeface="Didot"/>
                    <a:cs typeface="Didot"/>
                  </a:rPr>
                  <a:t>(10 Utterances) </a:t>
                </a:r>
                <a:r>
                  <a:rPr lang="en-US" sz="1600" dirty="0">
                    <a:solidFill>
                      <a:schemeClr val="accent4">
                        <a:lumMod val="50000"/>
                      </a:schemeClr>
                    </a:solidFill>
                    <a:latin typeface="Didot"/>
                    <a:cs typeface="Didot"/>
                  </a:rPr>
                  <a:t>- </a:t>
                </a:r>
                <a:r>
                  <a:rPr lang="en-US" sz="1800" dirty="0">
                    <a:solidFill>
                      <a:schemeClr val="accent4">
                        <a:lumMod val="50000"/>
                      </a:schemeClr>
                    </a:solidFill>
                    <a:latin typeface="Didot"/>
                    <a:cs typeface="Didot"/>
                  </a:rPr>
                  <a:t>60%</a:t>
                </a:r>
                <a:endParaRPr lang="en-US" sz="2000" dirty="0">
                  <a:solidFill>
                    <a:schemeClr val="accent4">
                      <a:lumMod val="50000"/>
                    </a:schemeClr>
                  </a:solidFill>
                  <a:latin typeface="Didot"/>
                  <a:cs typeface="Didot"/>
                </a:endParaRPr>
              </a:p>
              <a:p>
                <a:pPr algn="r">
                  <a:lnSpc>
                    <a:spcPct val="110000"/>
                  </a:lnSpc>
                </a:pPr>
                <a:r>
                  <a:rPr lang="en-US" sz="1800" b="1" dirty="0" smtClean="0">
                    <a:solidFill>
                      <a:schemeClr val="accent4">
                        <a:lumMod val="50000"/>
                      </a:schemeClr>
                    </a:solidFill>
                    <a:latin typeface="Didot"/>
                    <a:cs typeface="Didot"/>
                  </a:rPr>
                  <a:t>Washoe</a:t>
                </a:r>
                <a:r>
                  <a:rPr lang="en-US" sz="1600" dirty="0" smtClean="0">
                    <a:solidFill>
                      <a:schemeClr val="accent4">
                        <a:lumMod val="50000"/>
                      </a:schemeClr>
                    </a:solidFill>
                    <a:latin typeface="Didot"/>
                    <a:cs typeface="Didot"/>
                  </a:rPr>
                  <a:t> </a:t>
                </a:r>
                <a:r>
                  <a:rPr lang="en-US" sz="1200" dirty="0" smtClean="0">
                    <a:solidFill>
                      <a:schemeClr val="accent4">
                        <a:lumMod val="50000"/>
                      </a:schemeClr>
                    </a:solidFill>
                    <a:latin typeface="Didot"/>
                    <a:cs typeface="Didot"/>
                  </a:rPr>
                  <a:t>(2 </a:t>
                </a:r>
                <a:r>
                  <a:rPr lang="en-US" sz="1200" dirty="0">
                    <a:solidFill>
                      <a:schemeClr val="accent4">
                        <a:lumMod val="50000"/>
                      </a:schemeClr>
                    </a:solidFill>
                    <a:latin typeface="Didot"/>
                    <a:cs typeface="Didot"/>
                  </a:rPr>
                  <a:t>Utterances) </a:t>
                </a:r>
                <a:r>
                  <a:rPr lang="en-US" sz="1600" dirty="0" smtClean="0">
                    <a:solidFill>
                      <a:schemeClr val="accent4">
                        <a:lumMod val="50000"/>
                      </a:schemeClr>
                    </a:solidFill>
                    <a:latin typeface="Didot"/>
                    <a:cs typeface="Didot"/>
                  </a:rPr>
                  <a:t>- </a:t>
                </a:r>
                <a:r>
                  <a:rPr lang="en-US" sz="1800" dirty="0" smtClean="0">
                    <a:solidFill>
                      <a:schemeClr val="accent4">
                        <a:lumMod val="50000"/>
                      </a:schemeClr>
                    </a:solidFill>
                    <a:latin typeface="Didot"/>
                    <a:cs typeface="Didot"/>
                  </a:rPr>
                  <a:t>100%</a:t>
                </a:r>
                <a:endParaRPr lang="en-US" sz="2000" dirty="0" smtClean="0">
                  <a:solidFill>
                    <a:schemeClr val="accent4">
                      <a:lumMod val="50000"/>
                    </a:schemeClr>
                  </a:solidFill>
                  <a:latin typeface="Didot"/>
                  <a:cs typeface="Didot"/>
                </a:endParaRPr>
              </a:p>
            </p:txBody>
          </p:sp>
        </p:grpSp>
        <p:sp>
          <p:nvSpPr>
            <p:cNvPr id="84" name="Rectangle 83"/>
            <p:cNvSpPr>
              <a:spLocks/>
            </p:cNvSpPr>
            <p:nvPr/>
          </p:nvSpPr>
          <p:spPr>
            <a:xfrm>
              <a:off x="11516760" y="21228482"/>
              <a:ext cx="7315200" cy="45717"/>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solidFill>
                    <a:schemeClr val="accent4">
                      <a:lumMod val="50000"/>
                    </a:schemeClr>
                  </a:solidFill>
                </a:ln>
                <a:solidFill>
                  <a:schemeClr val="tx1"/>
                </a:solidFill>
              </a:endParaRPr>
            </a:p>
          </p:txBody>
        </p:sp>
      </p:grpSp>
      <p:grpSp>
        <p:nvGrpSpPr>
          <p:cNvPr id="56" name="Group 55"/>
          <p:cNvGrpSpPr/>
          <p:nvPr/>
        </p:nvGrpSpPr>
        <p:grpSpPr>
          <a:xfrm>
            <a:off x="22943051" y="21862575"/>
            <a:ext cx="9621530" cy="7036558"/>
            <a:chOff x="23122150" y="21944442"/>
            <a:chExt cx="10056602" cy="7036558"/>
          </a:xfrm>
        </p:grpSpPr>
        <p:grpSp>
          <p:nvGrpSpPr>
            <p:cNvPr id="16" name="Group 15"/>
            <p:cNvGrpSpPr/>
            <p:nvPr/>
          </p:nvGrpSpPr>
          <p:grpSpPr>
            <a:xfrm>
              <a:off x="23170213" y="21944442"/>
              <a:ext cx="10008539" cy="3356420"/>
              <a:chOff x="23170213" y="21944442"/>
              <a:chExt cx="10008539" cy="3356420"/>
            </a:xfrm>
          </p:grpSpPr>
          <p:sp>
            <p:nvSpPr>
              <p:cNvPr id="98" name="TextBox 97"/>
              <p:cNvSpPr txBox="1"/>
              <p:nvPr/>
            </p:nvSpPr>
            <p:spPr>
              <a:xfrm>
                <a:off x="24682674" y="22130763"/>
                <a:ext cx="8496078" cy="3170099"/>
              </a:xfrm>
              <a:prstGeom prst="rect">
                <a:avLst/>
              </a:prstGeom>
              <a:noFill/>
            </p:spPr>
            <p:txBody>
              <a:bodyPr wrap="square" rtlCol="0">
                <a:spAutoFit/>
              </a:bodyPr>
              <a:lstStyle/>
              <a:p>
                <a:pPr algn="just"/>
                <a:r>
                  <a:rPr lang="en-US" sz="2000" dirty="0" smtClean="0">
                    <a:latin typeface="Helvetica"/>
                    <a:cs typeface="Helvetica"/>
                  </a:rPr>
                  <a:t>I </a:t>
                </a:r>
                <a:r>
                  <a:rPr lang="en-US" sz="2000" dirty="0">
                    <a:latin typeface="Helvetica"/>
                    <a:cs typeface="Helvetica"/>
                  </a:rPr>
                  <a:t>(SG) was on the berm and looked through a magazine with </a:t>
                </a:r>
                <a:r>
                  <a:rPr lang="en-US" sz="2000" u="sng" dirty="0">
                    <a:latin typeface="Helvetica"/>
                    <a:cs typeface="Helvetica"/>
                  </a:rPr>
                  <a:t>TA</a:t>
                </a:r>
                <a:r>
                  <a:rPr lang="en-US" sz="2000" dirty="0">
                    <a:latin typeface="Helvetica"/>
                    <a:cs typeface="Helvetica"/>
                  </a:rPr>
                  <a:t>. I came to a picture of a couple kissing. I pointed to the picture and signed </a:t>
                </a:r>
                <a:r>
                  <a:rPr lang="en-US" sz="2000" u="sng" dirty="0">
                    <a:latin typeface="Helvetica"/>
                    <a:cs typeface="Helvetica"/>
                  </a:rPr>
                  <a:t>THAT XR KISS 1B</a:t>
                </a:r>
                <a:r>
                  <a:rPr lang="en-US" sz="2000" dirty="0">
                    <a:latin typeface="Helvetica"/>
                    <a:cs typeface="Helvetica"/>
                  </a:rPr>
                  <a:t>/1. I looked at </a:t>
                </a:r>
                <a:r>
                  <a:rPr lang="en-US" sz="2000" u="sng" dirty="0">
                    <a:latin typeface="Helvetica"/>
                    <a:cs typeface="Helvetica"/>
                  </a:rPr>
                  <a:t>TA</a:t>
                </a:r>
                <a:r>
                  <a:rPr lang="en-US" sz="2000" dirty="0">
                    <a:latin typeface="Helvetica"/>
                    <a:cs typeface="Helvetica"/>
                  </a:rPr>
                  <a:t> and she was looking intently at the picture, so I again signed </a:t>
                </a:r>
                <a:r>
                  <a:rPr lang="en-US" sz="2000" u="sng" dirty="0">
                    <a:latin typeface="Helvetica"/>
                    <a:cs typeface="Helvetica"/>
                  </a:rPr>
                  <a:t>THAT XR KISS 1B</a:t>
                </a:r>
                <a:r>
                  <a:rPr lang="en-US" sz="2000" dirty="0">
                    <a:latin typeface="Helvetica"/>
                    <a:cs typeface="Helvetica"/>
                  </a:rPr>
                  <a:t>/</a:t>
                </a:r>
                <a:r>
                  <a:rPr lang="en-US" sz="2000" dirty="0" smtClean="0">
                    <a:latin typeface="Helvetica"/>
                    <a:cs typeface="Helvetica"/>
                  </a:rPr>
                  <a:t>1</a:t>
                </a:r>
                <a:r>
                  <a:rPr lang="en-US" sz="2000" dirty="0">
                    <a:latin typeface="Helvetica"/>
                    <a:cs typeface="Helvetica"/>
                  </a:rPr>
                  <a:t>.</a:t>
                </a:r>
                <a:r>
                  <a:rPr lang="en-US" sz="2000" dirty="0" smtClean="0">
                    <a:latin typeface="Helvetica"/>
                    <a:cs typeface="Helvetica"/>
                  </a:rPr>
                  <a:t> </a:t>
                </a:r>
                <a:r>
                  <a:rPr lang="en-US" sz="2000" u="sng" dirty="0">
                    <a:latin typeface="Helvetica"/>
                    <a:cs typeface="Helvetica"/>
                  </a:rPr>
                  <a:t>TA</a:t>
                </a:r>
                <a:r>
                  <a:rPr lang="en-US" sz="2000" dirty="0">
                    <a:latin typeface="Helvetica"/>
                    <a:cs typeface="Helvetica"/>
                  </a:rPr>
                  <a:t> then pushed her lips through the cage as if offering a kiss. I then began to move the magazine closer to her face and she pressed her lips even further out of the caging. I then thought that she may want to kiss the picture so I put the magazine right up by her face. </a:t>
                </a:r>
                <a:r>
                  <a:rPr lang="en-US" sz="2000" u="sng" dirty="0">
                    <a:latin typeface="Helvetica"/>
                    <a:cs typeface="Helvetica"/>
                  </a:rPr>
                  <a:t>TA</a:t>
                </a:r>
                <a:r>
                  <a:rPr lang="en-US" sz="2000" dirty="0">
                    <a:latin typeface="Helvetica"/>
                    <a:cs typeface="Helvetica"/>
                  </a:rPr>
                  <a:t> then </a:t>
                </a:r>
                <a:r>
                  <a:rPr lang="en-US" sz="2000" dirty="0" smtClean="0">
                    <a:latin typeface="Helvetica"/>
                    <a:cs typeface="Helvetica"/>
                  </a:rPr>
                  <a:t>proceeded to give the magazine a big long kiss right on the picture of the kissing couple.</a:t>
                </a:r>
                <a:endParaRPr lang="en-US" sz="2000" dirty="0">
                  <a:latin typeface="Helvetica"/>
                  <a:cs typeface="Helvetica"/>
                </a:endParaRPr>
              </a:p>
            </p:txBody>
          </p:sp>
          <p:sp>
            <p:nvSpPr>
              <p:cNvPr id="99" name="TextBox 98"/>
              <p:cNvSpPr txBox="1"/>
              <p:nvPr/>
            </p:nvSpPr>
            <p:spPr>
              <a:xfrm>
                <a:off x="23170213" y="21944442"/>
                <a:ext cx="1431620" cy="1200329"/>
              </a:xfrm>
              <a:prstGeom prst="rect">
                <a:avLst/>
              </a:prstGeom>
              <a:noFill/>
            </p:spPr>
            <p:txBody>
              <a:bodyPr wrap="square" rtlCol="0">
                <a:spAutoFit/>
              </a:bodyPr>
              <a:lstStyle/>
              <a:p>
                <a:pPr algn="r"/>
                <a:r>
                  <a:rPr lang="en-US" sz="7000" b="1" dirty="0" smtClean="0">
                    <a:latin typeface="American Typewriter"/>
                    <a:cs typeface="American Typewriter"/>
                  </a:rPr>
                  <a:t>1.</a:t>
                </a:r>
                <a:endParaRPr lang="en-US" sz="7000" b="1" dirty="0">
                  <a:latin typeface="American Typewriter"/>
                  <a:cs typeface="American Typewriter"/>
                </a:endParaRPr>
              </a:p>
            </p:txBody>
          </p:sp>
          <p:sp>
            <p:nvSpPr>
              <p:cNvPr id="95" name="TextBox 94"/>
              <p:cNvSpPr txBox="1"/>
              <p:nvPr/>
            </p:nvSpPr>
            <p:spPr>
              <a:xfrm>
                <a:off x="23234200" y="23041214"/>
                <a:ext cx="1367633" cy="400110"/>
              </a:xfrm>
              <a:prstGeom prst="rect">
                <a:avLst/>
              </a:prstGeom>
              <a:noFill/>
            </p:spPr>
            <p:txBody>
              <a:bodyPr wrap="square" rtlCol="0">
                <a:spAutoFit/>
              </a:bodyPr>
              <a:lstStyle/>
              <a:p>
                <a:pPr algn="ctr"/>
                <a:r>
                  <a:rPr lang="en-US" sz="2000" b="1" dirty="0" smtClean="0">
                    <a:latin typeface="American Typewriter"/>
                    <a:cs typeface="American Typewriter"/>
                  </a:rPr>
                  <a:t>8/10/05</a:t>
                </a:r>
                <a:endParaRPr lang="en-US" sz="2000" b="1" dirty="0">
                  <a:latin typeface="American Typewriter"/>
                  <a:cs typeface="American Typewriter"/>
                </a:endParaRPr>
              </a:p>
            </p:txBody>
          </p:sp>
        </p:grpSp>
        <p:grpSp>
          <p:nvGrpSpPr>
            <p:cNvPr id="30" name="Group 29"/>
            <p:cNvGrpSpPr/>
            <p:nvPr/>
          </p:nvGrpSpPr>
          <p:grpSpPr>
            <a:xfrm>
              <a:off x="23122150" y="25227226"/>
              <a:ext cx="10056602" cy="3753774"/>
              <a:chOff x="23122150" y="25227226"/>
              <a:chExt cx="10056602" cy="3753774"/>
            </a:xfrm>
          </p:grpSpPr>
          <p:grpSp>
            <p:nvGrpSpPr>
              <p:cNvPr id="107" name="Group 106"/>
              <p:cNvGrpSpPr/>
              <p:nvPr/>
            </p:nvGrpSpPr>
            <p:grpSpPr>
              <a:xfrm>
                <a:off x="23435425" y="25227226"/>
                <a:ext cx="9743327" cy="3753774"/>
                <a:chOff x="23945750" y="24020113"/>
                <a:chExt cx="9743327" cy="3753774"/>
              </a:xfrm>
            </p:grpSpPr>
            <p:sp>
              <p:nvSpPr>
                <p:cNvPr id="91" name="Rectangle 90"/>
                <p:cNvSpPr/>
                <p:nvPr/>
              </p:nvSpPr>
              <p:spPr>
                <a:xfrm>
                  <a:off x="25192999" y="24296012"/>
                  <a:ext cx="8496078" cy="3477875"/>
                </a:xfrm>
                <a:prstGeom prst="rect">
                  <a:avLst/>
                </a:prstGeom>
                <a:solidFill>
                  <a:srgbClr val="FFE0D5"/>
                </a:solidFill>
                <a:ln>
                  <a:noFill/>
                </a:ln>
              </p:spPr>
              <p:txBody>
                <a:bodyPr wrap="square">
                  <a:spAutoFit/>
                </a:bodyPr>
                <a:lstStyle/>
                <a:p>
                  <a:pPr algn="just"/>
                  <a:r>
                    <a:rPr lang="en-US" sz="2000" dirty="0" smtClean="0">
                      <a:latin typeface="Helvetica"/>
                      <a:cs typeface="Helvetica"/>
                    </a:rPr>
                    <a:t>Last </a:t>
                  </a:r>
                  <a:r>
                    <a:rPr lang="en-US" sz="2000" dirty="0">
                      <a:latin typeface="Helvetica"/>
                      <a:cs typeface="Helvetica"/>
                    </a:rPr>
                    <a:t>weekend I (</a:t>
                  </a:r>
                  <a:r>
                    <a:rPr lang="en-US" sz="2000" u="sng" dirty="0">
                      <a:latin typeface="Helvetica"/>
                      <a:cs typeface="Helvetica"/>
                    </a:rPr>
                    <a:t>MM</a:t>
                  </a:r>
                  <a:r>
                    <a:rPr lang="en-US" sz="2000" dirty="0">
                      <a:latin typeface="Helvetica"/>
                      <a:cs typeface="Helvetica"/>
                    </a:rPr>
                    <a:t>) found some giant </a:t>
                  </a:r>
                  <a:r>
                    <a:rPr lang="en-US" sz="2000" dirty="0" smtClean="0">
                      <a:latin typeface="Helvetica"/>
                      <a:cs typeface="Helvetica"/>
                    </a:rPr>
                    <a:t>paper </a:t>
                  </a:r>
                  <a:r>
                    <a:rPr lang="en-US" sz="2000" dirty="0">
                      <a:latin typeface="Helvetica"/>
                      <a:cs typeface="Helvetica"/>
                    </a:rPr>
                    <a:t>yellow cheese blocks. I laminated a bunch of them and wanted to show </a:t>
                  </a:r>
                  <a:r>
                    <a:rPr lang="en-US" sz="2000" u="sng" dirty="0">
                      <a:latin typeface="Helvetica"/>
                      <a:cs typeface="Helvetica"/>
                    </a:rPr>
                    <a:t>TA</a:t>
                  </a:r>
                  <a:r>
                    <a:rPr lang="en-US" sz="2000" dirty="0">
                      <a:latin typeface="Helvetica"/>
                      <a:cs typeface="Helvetica"/>
                    </a:rPr>
                    <a:t>. I put all the laminated cheese in front of cage 4 and asked </a:t>
                  </a:r>
                  <a:r>
                    <a:rPr lang="en-US" sz="2000" u="sng" dirty="0">
                      <a:latin typeface="Helvetica"/>
                      <a:cs typeface="Helvetica"/>
                    </a:rPr>
                    <a:t>TA</a:t>
                  </a:r>
                  <a:r>
                    <a:rPr lang="en-US" sz="2000" dirty="0">
                      <a:latin typeface="Helvetica"/>
                      <a:cs typeface="Helvetica"/>
                    </a:rPr>
                    <a:t>.</a:t>
                  </a:r>
                </a:p>
                <a:p>
                  <a:pPr algn="just"/>
                  <a:r>
                    <a:rPr lang="en-US" sz="2000" u="sng" dirty="0" smtClean="0">
                      <a:latin typeface="Helvetica"/>
                      <a:cs typeface="Helvetica"/>
                    </a:rPr>
                    <a:t>MM</a:t>
                  </a:r>
                  <a:r>
                    <a:rPr lang="en-US" sz="2000" dirty="0" smtClean="0">
                      <a:latin typeface="Helvetica"/>
                      <a:cs typeface="Helvetica"/>
                    </a:rPr>
                    <a:t>: </a:t>
                  </a:r>
                  <a:r>
                    <a:rPr lang="en-US" sz="2000" u="sng" dirty="0">
                      <a:latin typeface="Helvetica"/>
                      <a:cs typeface="Helvetica"/>
                    </a:rPr>
                    <a:t>WHAT THAT?</a:t>
                  </a:r>
                  <a:r>
                    <a:rPr lang="en-US" sz="2000" dirty="0">
                      <a:latin typeface="Helvetica"/>
                      <a:cs typeface="Helvetica"/>
                    </a:rPr>
                    <a:t>/</a:t>
                  </a:r>
                </a:p>
                <a:p>
                  <a:pPr algn="just"/>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CHEESE XR</a:t>
                  </a:r>
                  <a:r>
                    <a:rPr lang="en-US" sz="2000" dirty="0">
                      <a:latin typeface="Helvetica"/>
                      <a:cs typeface="Helvetica"/>
                    </a:rPr>
                    <a:t>/1 (signed twice)</a:t>
                  </a:r>
                </a:p>
                <a:p>
                  <a:pPr algn="just"/>
                  <a:r>
                    <a:rPr lang="en-US" sz="2000" u="sng" dirty="0" smtClean="0">
                      <a:latin typeface="Helvetica"/>
                      <a:cs typeface="Helvetica"/>
                    </a:rPr>
                    <a:t>MM</a:t>
                  </a:r>
                  <a:r>
                    <a:rPr lang="en-US" sz="2000" dirty="0" smtClean="0">
                      <a:latin typeface="Helvetica"/>
                      <a:cs typeface="Helvetica"/>
                    </a:rPr>
                    <a:t>:</a:t>
                  </a:r>
                  <a:r>
                    <a:rPr lang="en-US" sz="2000" u="sng" dirty="0" smtClean="0">
                      <a:latin typeface="Helvetica"/>
                      <a:cs typeface="Helvetica"/>
                    </a:rPr>
                    <a:t> </a:t>
                  </a:r>
                  <a:r>
                    <a:rPr lang="en-US" sz="2000" u="sng" dirty="0">
                      <a:latin typeface="Helvetica"/>
                      <a:cs typeface="Helvetica"/>
                    </a:rPr>
                    <a:t>RIGHT! THAT CHEESE</a:t>
                  </a:r>
                  <a:r>
                    <a:rPr lang="en-US" sz="2000" dirty="0">
                      <a:latin typeface="Helvetica"/>
                      <a:cs typeface="Helvetica"/>
                    </a:rPr>
                    <a:t>/</a:t>
                  </a:r>
                  <a:r>
                    <a:rPr lang="en-US" sz="2000" u="sng" dirty="0">
                      <a:latin typeface="Helvetica"/>
                      <a:cs typeface="Helvetica"/>
                    </a:rPr>
                    <a:t> YOU LIKE CHEESE?</a:t>
                  </a:r>
                  <a:r>
                    <a:rPr lang="en-US" sz="2000" dirty="0">
                      <a:latin typeface="Helvetica"/>
                      <a:cs typeface="Helvetica"/>
                    </a:rPr>
                    <a:t>/</a:t>
                  </a:r>
                </a:p>
                <a:p>
                  <a:pPr algn="just"/>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GIMME 1L</a:t>
                  </a:r>
                  <a:r>
                    <a:rPr lang="en-US" sz="2000" dirty="0">
                      <a:latin typeface="Helvetica"/>
                      <a:cs typeface="Helvetica"/>
                    </a:rPr>
                    <a:t>/1</a:t>
                  </a:r>
                </a:p>
                <a:p>
                  <a:pPr algn="just"/>
                  <a:r>
                    <a:rPr lang="en-US" sz="2000" u="sng" dirty="0" smtClean="0">
                      <a:latin typeface="Helvetica"/>
                      <a:cs typeface="Helvetica"/>
                    </a:rPr>
                    <a:t>MM:</a:t>
                  </a:r>
                  <a:r>
                    <a:rPr lang="en-US" sz="2000" dirty="0" smtClean="0">
                      <a:latin typeface="Helvetica"/>
                      <a:cs typeface="Helvetica"/>
                    </a:rPr>
                    <a:t> </a:t>
                  </a:r>
                  <a:r>
                    <a:rPr lang="en-US" sz="2000" dirty="0">
                      <a:latin typeface="Helvetica"/>
                      <a:cs typeface="Helvetica"/>
                    </a:rPr>
                    <a:t>slides </a:t>
                  </a:r>
                  <a:r>
                    <a:rPr lang="en-US" sz="2000" u="sng" dirty="0">
                      <a:latin typeface="Helvetica"/>
                      <a:cs typeface="Helvetica"/>
                    </a:rPr>
                    <a:t>TA</a:t>
                  </a:r>
                  <a:r>
                    <a:rPr lang="en-US" sz="2000" dirty="0">
                      <a:latin typeface="Helvetica"/>
                      <a:cs typeface="Helvetica"/>
                    </a:rPr>
                    <a:t> one of the laminates. </a:t>
                  </a:r>
                  <a:r>
                    <a:rPr lang="en-US" sz="2000" u="sng" dirty="0">
                      <a:latin typeface="Helvetica"/>
                      <a:cs typeface="Helvetica"/>
                    </a:rPr>
                    <a:t>TA</a:t>
                  </a:r>
                  <a:r>
                    <a:rPr lang="en-US" sz="2000" dirty="0">
                      <a:latin typeface="Helvetica"/>
                      <a:cs typeface="Helvetica"/>
                    </a:rPr>
                    <a:t> picked it up and smelled it, then she put it down in front of </a:t>
                  </a:r>
                  <a:r>
                    <a:rPr lang="en-US" sz="2000" dirty="0" smtClean="0">
                      <a:latin typeface="Helvetica"/>
                      <a:cs typeface="Helvetica"/>
                    </a:rPr>
                    <a:t>her</a:t>
                  </a:r>
                </a:p>
                <a:p>
                  <a:pPr algn="just"/>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THAT 1L CHEESE 1R</a:t>
                  </a:r>
                  <a:r>
                    <a:rPr lang="en-US" sz="2000" dirty="0">
                      <a:latin typeface="Helvetica"/>
                      <a:cs typeface="Helvetica"/>
                    </a:rPr>
                    <a:t>/1</a:t>
                  </a:r>
                </a:p>
                <a:p>
                  <a:pPr algn="just"/>
                  <a:r>
                    <a:rPr lang="en-US" sz="2000" dirty="0">
                      <a:latin typeface="Helvetica"/>
                      <a:cs typeface="Helvetica"/>
                    </a:rPr>
                    <a:t>Then she picked it up and bit into it!  </a:t>
                  </a:r>
                </a:p>
              </p:txBody>
            </p:sp>
            <p:sp>
              <p:nvSpPr>
                <p:cNvPr id="92" name="Rectangle 91"/>
                <p:cNvSpPr/>
                <p:nvPr/>
              </p:nvSpPr>
              <p:spPr>
                <a:xfrm>
                  <a:off x="23945750" y="24020113"/>
                  <a:ext cx="1067075" cy="1169551"/>
                </a:xfrm>
                <a:prstGeom prst="rect">
                  <a:avLst/>
                </a:prstGeom>
              </p:spPr>
              <p:txBody>
                <a:bodyPr wrap="none">
                  <a:spAutoFit/>
                </a:bodyPr>
                <a:lstStyle/>
                <a:p>
                  <a:r>
                    <a:rPr lang="en-US" sz="7000" b="1" dirty="0" smtClean="0">
                      <a:latin typeface="American Typewriter"/>
                      <a:cs typeface="American Typewriter"/>
                    </a:rPr>
                    <a:t>2.</a:t>
                  </a:r>
                  <a:endParaRPr lang="en-US" sz="7000" b="1" dirty="0">
                    <a:latin typeface="American Typewriter"/>
                    <a:cs typeface="American Typewriter"/>
                  </a:endParaRPr>
                </a:p>
              </p:txBody>
            </p:sp>
          </p:grpSp>
          <p:sp>
            <p:nvSpPr>
              <p:cNvPr id="97" name="TextBox 96"/>
              <p:cNvSpPr txBox="1"/>
              <p:nvPr/>
            </p:nvSpPr>
            <p:spPr>
              <a:xfrm>
                <a:off x="23122150" y="26331854"/>
                <a:ext cx="1380350" cy="400110"/>
              </a:xfrm>
              <a:prstGeom prst="rect">
                <a:avLst/>
              </a:prstGeom>
              <a:noFill/>
            </p:spPr>
            <p:txBody>
              <a:bodyPr wrap="square" rtlCol="0">
                <a:spAutoFit/>
              </a:bodyPr>
              <a:lstStyle/>
              <a:p>
                <a:pPr algn="r"/>
                <a:r>
                  <a:rPr lang="en-US" sz="2000" b="1" dirty="0">
                    <a:latin typeface="American Typewriter"/>
                    <a:cs typeface="American Typewriter"/>
                  </a:rPr>
                  <a:t>2</a:t>
                </a:r>
                <a:r>
                  <a:rPr lang="en-US" sz="2000" b="1" dirty="0" smtClean="0">
                    <a:latin typeface="American Typewriter"/>
                    <a:cs typeface="American Typewriter"/>
                  </a:rPr>
                  <a:t>/21/13</a:t>
                </a:r>
                <a:endParaRPr lang="en-US" sz="2000" b="1" dirty="0">
                  <a:latin typeface="American Typewriter"/>
                  <a:cs typeface="American Typewriter"/>
                </a:endParaRPr>
              </a:p>
            </p:txBody>
          </p:sp>
        </p:grpSp>
      </p:grpSp>
      <p:grpSp>
        <p:nvGrpSpPr>
          <p:cNvPr id="69" name="Group 68"/>
          <p:cNvGrpSpPr/>
          <p:nvPr/>
        </p:nvGrpSpPr>
        <p:grpSpPr>
          <a:xfrm>
            <a:off x="33422425" y="22598250"/>
            <a:ext cx="8958281" cy="9238657"/>
            <a:chOff x="33281136" y="19710585"/>
            <a:chExt cx="8958281" cy="9238657"/>
          </a:xfrm>
        </p:grpSpPr>
        <p:grpSp>
          <p:nvGrpSpPr>
            <p:cNvPr id="65" name="Group 64"/>
            <p:cNvGrpSpPr/>
            <p:nvPr/>
          </p:nvGrpSpPr>
          <p:grpSpPr>
            <a:xfrm>
              <a:off x="33599480" y="19710585"/>
              <a:ext cx="8639937" cy="3328562"/>
              <a:chOff x="33599480" y="19710585"/>
              <a:chExt cx="8639937" cy="3328562"/>
            </a:xfrm>
          </p:grpSpPr>
          <p:sp>
            <p:nvSpPr>
              <p:cNvPr id="96" name="TextBox 95"/>
              <p:cNvSpPr txBox="1"/>
              <p:nvPr/>
            </p:nvSpPr>
            <p:spPr>
              <a:xfrm>
                <a:off x="34924217" y="19869048"/>
                <a:ext cx="7315200" cy="3170099"/>
              </a:xfrm>
              <a:prstGeom prst="rect">
                <a:avLst/>
              </a:prstGeom>
              <a:noFill/>
            </p:spPr>
            <p:txBody>
              <a:bodyPr wrap="square" rtlCol="0">
                <a:spAutoFit/>
              </a:bodyPr>
              <a:lstStyle/>
              <a:p>
                <a:pPr algn="just"/>
                <a:r>
                  <a:rPr lang="en-US" sz="2000" u="sng" dirty="0" smtClean="0">
                    <a:latin typeface="Helvetica"/>
                    <a:cs typeface="Helvetica"/>
                  </a:rPr>
                  <a:t>TA</a:t>
                </a:r>
                <a:r>
                  <a:rPr lang="en-US" sz="2000" dirty="0" smtClean="0">
                    <a:latin typeface="Helvetica"/>
                    <a:cs typeface="Helvetica"/>
                  </a:rPr>
                  <a:t> </a:t>
                </a:r>
                <a:r>
                  <a:rPr lang="en-US" sz="2000" dirty="0">
                    <a:latin typeface="Helvetica"/>
                    <a:cs typeface="Helvetica"/>
                  </a:rPr>
                  <a:t>was sitting up on the ledge outside and flipping through a magazine. </a:t>
                </a:r>
              </a:p>
              <a:p>
                <a:pPr algn="just"/>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THAT 1L BLACK XL</a:t>
                </a:r>
                <a:r>
                  <a:rPr lang="en-US" sz="2000" dirty="0">
                    <a:latin typeface="Helvetica"/>
                    <a:cs typeface="Helvetica"/>
                  </a:rPr>
                  <a:t>/1 pointing on one black letter. </a:t>
                </a:r>
              </a:p>
              <a:p>
                <a:pPr algn="just"/>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THAT XL BLACK XL</a:t>
                </a:r>
                <a:r>
                  <a:rPr lang="en-US" sz="2000" dirty="0">
                    <a:latin typeface="Helvetica"/>
                    <a:cs typeface="Helvetica"/>
                  </a:rPr>
                  <a:t>/1 pointing on different letter on the magazine. …  She kept flipping the magazine. … Then </a:t>
                </a:r>
                <a:r>
                  <a:rPr lang="en-US" sz="2000" u="sng" dirty="0">
                    <a:latin typeface="Helvetica"/>
                    <a:cs typeface="Helvetica"/>
                  </a:rPr>
                  <a:t>TA</a:t>
                </a:r>
                <a:r>
                  <a:rPr lang="en-US" sz="2000" dirty="0">
                    <a:latin typeface="Helvetica"/>
                    <a:cs typeface="Helvetica"/>
                  </a:rPr>
                  <a:t> flipped pages back to page 3</a:t>
                </a:r>
              </a:p>
              <a:p>
                <a:pPr algn="just"/>
                <a:r>
                  <a:rPr lang="en-US" sz="2000" u="sng" dirty="0">
                    <a:latin typeface="Helvetica"/>
                    <a:cs typeface="Helvetica"/>
                  </a:rPr>
                  <a:t>TA</a:t>
                </a:r>
                <a:r>
                  <a:rPr lang="en-US" sz="2000" dirty="0">
                    <a:latin typeface="Helvetica"/>
                    <a:cs typeface="Helvetica"/>
                  </a:rPr>
                  <a:t>:</a:t>
                </a:r>
                <a:r>
                  <a:rPr lang="en-US" sz="2000" u="sng" dirty="0">
                    <a:latin typeface="Helvetica"/>
                    <a:cs typeface="Helvetica"/>
                  </a:rPr>
                  <a:t> THAT XL BLACK XL</a:t>
                </a:r>
                <a:r>
                  <a:rPr lang="en-US" sz="2000" dirty="0">
                    <a:latin typeface="Helvetica"/>
                    <a:cs typeface="Helvetica"/>
                  </a:rPr>
                  <a:t>/1 pointed on different black letters</a:t>
                </a:r>
              </a:p>
              <a:p>
                <a:pPr algn="just"/>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THAT XL BLACK XL</a:t>
                </a:r>
                <a:r>
                  <a:rPr lang="en-US" sz="2000" dirty="0">
                    <a:latin typeface="Helvetica"/>
                    <a:cs typeface="Helvetica"/>
                  </a:rPr>
                  <a:t>/1, again by pointing on different black letters on page 3. She </a:t>
                </a:r>
                <a:r>
                  <a:rPr lang="en-US" sz="2000" dirty="0" smtClean="0">
                    <a:latin typeface="Helvetica"/>
                    <a:cs typeface="Helvetica"/>
                  </a:rPr>
                  <a:t>seemed to </a:t>
                </a:r>
                <a:r>
                  <a:rPr lang="en-US" sz="2000" dirty="0">
                    <a:latin typeface="Helvetica"/>
                    <a:cs typeface="Helvetica"/>
                  </a:rPr>
                  <a:t>be fascinated by those letters</a:t>
                </a:r>
                <a:r>
                  <a:rPr lang="en-US" sz="2000" dirty="0" smtClean="0">
                    <a:latin typeface="Helvetica"/>
                    <a:cs typeface="Helvetica"/>
                  </a:rPr>
                  <a:t>.</a:t>
                </a:r>
                <a:endParaRPr lang="en-US" sz="2000" dirty="0">
                  <a:latin typeface="Helvetica"/>
                  <a:cs typeface="Helvetica"/>
                </a:endParaRPr>
              </a:p>
            </p:txBody>
          </p:sp>
          <p:sp>
            <p:nvSpPr>
              <p:cNvPr id="100" name="Rectangle 99"/>
              <p:cNvSpPr/>
              <p:nvPr/>
            </p:nvSpPr>
            <p:spPr>
              <a:xfrm>
                <a:off x="33791548" y="19710585"/>
                <a:ext cx="1067075" cy="1169551"/>
              </a:xfrm>
              <a:prstGeom prst="rect">
                <a:avLst/>
              </a:prstGeom>
            </p:spPr>
            <p:txBody>
              <a:bodyPr wrap="none">
                <a:spAutoFit/>
              </a:bodyPr>
              <a:lstStyle/>
              <a:p>
                <a:pPr algn="r"/>
                <a:r>
                  <a:rPr lang="en-US" sz="7000" b="1" dirty="0" smtClean="0">
                    <a:latin typeface="American Typewriter"/>
                    <a:cs typeface="American Typewriter"/>
                  </a:rPr>
                  <a:t>3.</a:t>
                </a:r>
                <a:endParaRPr lang="en-US" sz="7000" b="1" dirty="0">
                  <a:latin typeface="American Typewriter"/>
                  <a:cs typeface="American Typewriter"/>
                </a:endParaRPr>
              </a:p>
            </p:txBody>
          </p:sp>
          <p:sp>
            <p:nvSpPr>
              <p:cNvPr id="102" name="TextBox 101"/>
              <p:cNvSpPr txBox="1"/>
              <p:nvPr/>
            </p:nvSpPr>
            <p:spPr>
              <a:xfrm>
                <a:off x="33599480" y="20824704"/>
                <a:ext cx="1303647" cy="400110"/>
              </a:xfrm>
              <a:prstGeom prst="rect">
                <a:avLst/>
              </a:prstGeom>
              <a:noFill/>
            </p:spPr>
            <p:txBody>
              <a:bodyPr wrap="square" rtlCol="0">
                <a:spAutoFit/>
              </a:bodyPr>
              <a:lstStyle/>
              <a:p>
                <a:pPr algn="ctr"/>
                <a:r>
                  <a:rPr lang="en-US" sz="2000" b="1" dirty="0">
                    <a:latin typeface="American Typewriter"/>
                    <a:cs typeface="American Typewriter"/>
                  </a:rPr>
                  <a:t>3</a:t>
                </a:r>
                <a:r>
                  <a:rPr lang="en-US" sz="2000" b="1" dirty="0" smtClean="0">
                    <a:latin typeface="American Typewriter"/>
                    <a:cs typeface="American Typewriter"/>
                  </a:rPr>
                  <a:t>/2/05</a:t>
                </a:r>
                <a:endParaRPr lang="en-US" sz="2000" b="1" dirty="0">
                  <a:latin typeface="American Typewriter"/>
                  <a:cs typeface="American Typewriter"/>
                </a:endParaRPr>
              </a:p>
            </p:txBody>
          </p:sp>
        </p:grpSp>
        <p:grpSp>
          <p:nvGrpSpPr>
            <p:cNvPr id="64" name="Group 63"/>
            <p:cNvGrpSpPr/>
            <p:nvPr/>
          </p:nvGrpSpPr>
          <p:grpSpPr>
            <a:xfrm>
              <a:off x="33281136" y="23333182"/>
              <a:ext cx="8958281" cy="1539423"/>
              <a:chOff x="33281136" y="23333182"/>
              <a:chExt cx="8958281" cy="1539423"/>
            </a:xfrm>
          </p:grpSpPr>
          <p:sp>
            <p:nvSpPr>
              <p:cNvPr id="93" name="TextBox 92"/>
              <p:cNvSpPr txBox="1"/>
              <p:nvPr/>
            </p:nvSpPr>
            <p:spPr>
              <a:xfrm>
                <a:off x="34924217" y="23549166"/>
                <a:ext cx="7315200" cy="1323439"/>
              </a:xfrm>
              <a:prstGeom prst="rect">
                <a:avLst/>
              </a:prstGeom>
              <a:solidFill>
                <a:schemeClr val="tx2">
                  <a:lumMod val="20000"/>
                  <a:lumOff val="80000"/>
                  <a:alpha val="73000"/>
                </a:schemeClr>
              </a:solidFill>
            </p:spPr>
            <p:txBody>
              <a:bodyPr wrap="square" rtlCol="0">
                <a:spAutoFit/>
              </a:bodyPr>
              <a:lstStyle/>
              <a:p>
                <a:pPr algn="just"/>
                <a:r>
                  <a:rPr lang="en-US" sz="2000" u="sng" dirty="0" smtClean="0">
                    <a:latin typeface="Helvetica"/>
                    <a:cs typeface="Helvetica"/>
                  </a:rPr>
                  <a:t>MLJ</a:t>
                </a:r>
                <a:r>
                  <a:rPr lang="en-US" sz="2000" dirty="0" smtClean="0">
                    <a:latin typeface="Helvetica"/>
                    <a:cs typeface="Helvetica"/>
                  </a:rPr>
                  <a:t> holds chimp </a:t>
                </a:r>
                <a:r>
                  <a:rPr lang="en-US" sz="2000" dirty="0">
                    <a:latin typeface="Helvetica"/>
                    <a:cs typeface="Helvetica"/>
                  </a:rPr>
                  <a:t>picture and asks </a:t>
                </a:r>
                <a:r>
                  <a:rPr lang="en-US" sz="2000" u="sng" dirty="0">
                    <a:latin typeface="Helvetica"/>
                    <a:cs typeface="Helvetica"/>
                  </a:rPr>
                  <a:t>DAR WHAT THAT?</a:t>
                </a:r>
                <a:r>
                  <a:rPr lang="en-US" sz="2000" dirty="0">
                    <a:latin typeface="Helvetica"/>
                    <a:cs typeface="Helvetica"/>
                  </a:rPr>
                  <a:t>/. </a:t>
                </a:r>
                <a:r>
                  <a:rPr lang="en-US" sz="2000" u="sng" dirty="0">
                    <a:latin typeface="Helvetica"/>
                    <a:cs typeface="Helvetica"/>
                  </a:rPr>
                  <a:t>DAR</a:t>
                </a:r>
                <a:r>
                  <a:rPr lang="en-US" sz="2000" dirty="0">
                    <a:latin typeface="Helvetica"/>
                    <a:cs typeface="Helvetica"/>
                  </a:rPr>
                  <a:t> signs something in front of lips, perhaps bird, but </a:t>
                </a:r>
                <a:r>
                  <a:rPr lang="en-US" sz="2000" u="sng" dirty="0">
                    <a:latin typeface="Helvetica"/>
                    <a:cs typeface="Helvetica"/>
                  </a:rPr>
                  <a:t>MLJ</a:t>
                </a:r>
                <a:r>
                  <a:rPr lang="en-US" sz="2000" dirty="0">
                    <a:latin typeface="Helvetica"/>
                    <a:cs typeface="Helvetica"/>
                  </a:rPr>
                  <a:t> can’t see what it is. She asks </a:t>
                </a:r>
                <a:r>
                  <a:rPr lang="en-US" sz="2000" u="sng" dirty="0">
                    <a:latin typeface="Helvetica"/>
                    <a:cs typeface="Helvetica"/>
                  </a:rPr>
                  <a:t>DAR</a:t>
                </a:r>
                <a:r>
                  <a:rPr lang="en-US" sz="2000" dirty="0">
                    <a:latin typeface="Helvetica"/>
                    <a:cs typeface="Helvetica"/>
                  </a:rPr>
                  <a:t> again </a:t>
                </a:r>
                <a:r>
                  <a:rPr lang="en-US" sz="2000" u="sng" dirty="0">
                    <a:latin typeface="Helvetica"/>
                    <a:cs typeface="Helvetica"/>
                  </a:rPr>
                  <a:t>WHAT THAT?</a:t>
                </a:r>
                <a:r>
                  <a:rPr lang="en-US" sz="2000" dirty="0">
                    <a:latin typeface="Helvetica"/>
                    <a:cs typeface="Helvetica"/>
                  </a:rPr>
                  <a:t>/. </a:t>
                </a:r>
                <a:r>
                  <a:rPr lang="en-US" sz="2000" u="sng" dirty="0">
                    <a:latin typeface="Helvetica"/>
                    <a:cs typeface="Helvetica"/>
                  </a:rPr>
                  <a:t>DAR</a:t>
                </a:r>
                <a:r>
                  <a:rPr lang="en-US" sz="2000" dirty="0">
                    <a:latin typeface="Helvetica"/>
                    <a:cs typeface="Helvetica"/>
                  </a:rPr>
                  <a:t> signs </a:t>
                </a:r>
                <a:r>
                  <a:rPr lang="en-US" sz="2000" u="sng" dirty="0">
                    <a:latin typeface="Helvetica"/>
                    <a:cs typeface="Helvetica"/>
                  </a:rPr>
                  <a:t>DOG XL CHASE </a:t>
                </a:r>
                <a:r>
                  <a:rPr lang="en-US" sz="2000" u="sng" dirty="0" smtClean="0">
                    <a:latin typeface="Helvetica"/>
                    <a:cs typeface="Helvetica"/>
                  </a:rPr>
                  <a:t>1L</a:t>
                </a:r>
                <a:r>
                  <a:rPr lang="en-US" sz="2000" dirty="0" smtClean="0">
                    <a:latin typeface="Helvetica"/>
                    <a:cs typeface="Helvetica"/>
                  </a:rPr>
                  <a:t>/1 </a:t>
                </a:r>
                <a:r>
                  <a:rPr lang="en-US" sz="2000" dirty="0">
                    <a:latin typeface="Helvetica"/>
                    <a:cs typeface="Helvetica"/>
                  </a:rPr>
                  <a:t>and moves away</a:t>
                </a:r>
                <a:r>
                  <a:rPr lang="en-US" sz="2000" dirty="0" smtClean="0">
                    <a:latin typeface="Helvetica"/>
                    <a:cs typeface="Helvetica"/>
                  </a:rPr>
                  <a:t>. </a:t>
                </a:r>
                <a:endParaRPr lang="en-US" sz="2000" dirty="0">
                  <a:latin typeface="Helvetica"/>
                  <a:cs typeface="Helvetica"/>
                </a:endParaRPr>
              </a:p>
            </p:txBody>
          </p:sp>
          <p:sp>
            <p:nvSpPr>
              <p:cNvPr id="94" name="Rectangle 93"/>
              <p:cNvSpPr/>
              <p:nvPr/>
            </p:nvSpPr>
            <p:spPr>
              <a:xfrm>
                <a:off x="33483609" y="23333182"/>
                <a:ext cx="1307806" cy="1169551"/>
              </a:xfrm>
              <a:prstGeom prst="rect">
                <a:avLst/>
              </a:prstGeom>
            </p:spPr>
            <p:txBody>
              <a:bodyPr wrap="square">
                <a:spAutoFit/>
              </a:bodyPr>
              <a:lstStyle/>
              <a:p>
                <a:pPr algn="r"/>
                <a:r>
                  <a:rPr lang="en-US" sz="7000" b="1" dirty="0" smtClean="0">
                    <a:latin typeface="American Typewriter"/>
                    <a:cs typeface="American Typewriter"/>
                  </a:rPr>
                  <a:t>4.</a:t>
                </a:r>
                <a:endParaRPr lang="en-US" sz="7000" b="1" dirty="0">
                  <a:latin typeface="American Typewriter"/>
                  <a:cs typeface="American Typewriter"/>
                </a:endParaRPr>
              </a:p>
            </p:txBody>
          </p:sp>
          <p:sp>
            <p:nvSpPr>
              <p:cNvPr id="110" name="TextBox 109"/>
              <p:cNvSpPr txBox="1"/>
              <p:nvPr/>
            </p:nvSpPr>
            <p:spPr>
              <a:xfrm>
                <a:off x="33281136" y="24438834"/>
                <a:ext cx="1504680" cy="400110"/>
              </a:xfrm>
              <a:prstGeom prst="rect">
                <a:avLst/>
              </a:prstGeom>
              <a:noFill/>
            </p:spPr>
            <p:txBody>
              <a:bodyPr wrap="square" rtlCol="0">
                <a:spAutoFit/>
              </a:bodyPr>
              <a:lstStyle/>
              <a:p>
                <a:pPr algn="ctr"/>
                <a:r>
                  <a:rPr lang="en-US" sz="2000" b="1" dirty="0" smtClean="0">
                    <a:latin typeface="American Typewriter"/>
                    <a:cs typeface="American Typewriter"/>
                  </a:rPr>
                  <a:t>12/31/02</a:t>
                </a:r>
                <a:endParaRPr lang="en-US" sz="2000" b="1" dirty="0">
                  <a:latin typeface="American Typewriter"/>
                  <a:cs typeface="American Typewriter"/>
                </a:endParaRPr>
              </a:p>
            </p:txBody>
          </p:sp>
        </p:grpSp>
        <p:grpSp>
          <p:nvGrpSpPr>
            <p:cNvPr id="63" name="Group 62"/>
            <p:cNvGrpSpPr/>
            <p:nvPr/>
          </p:nvGrpSpPr>
          <p:grpSpPr>
            <a:xfrm>
              <a:off x="33396073" y="25248348"/>
              <a:ext cx="8843344" cy="3700894"/>
              <a:chOff x="33396073" y="25248348"/>
              <a:chExt cx="8843344" cy="3700894"/>
            </a:xfrm>
          </p:grpSpPr>
          <p:sp>
            <p:nvSpPr>
              <p:cNvPr id="43" name="TextBox 42"/>
              <p:cNvSpPr txBox="1"/>
              <p:nvPr/>
            </p:nvSpPr>
            <p:spPr>
              <a:xfrm>
                <a:off x="34924217" y="25471367"/>
                <a:ext cx="7315200" cy="3477875"/>
              </a:xfrm>
              <a:prstGeom prst="rect">
                <a:avLst/>
              </a:prstGeom>
              <a:noFill/>
            </p:spPr>
            <p:txBody>
              <a:bodyPr wrap="square" rtlCol="0">
                <a:spAutoFit/>
              </a:bodyPr>
              <a:lstStyle/>
              <a:p>
                <a:pPr algn="just"/>
                <a:r>
                  <a:rPr lang="en-US" sz="2000" dirty="0">
                    <a:latin typeface="Helvetica"/>
                    <a:cs typeface="Helvetica"/>
                  </a:rPr>
                  <a:t>I (</a:t>
                </a:r>
                <a:r>
                  <a:rPr lang="en-US" sz="2000" u="sng" dirty="0">
                    <a:latin typeface="Helvetica"/>
                    <a:cs typeface="Helvetica"/>
                  </a:rPr>
                  <a:t>SS</a:t>
                </a:r>
                <a:r>
                  <a:rPr lang="en-US" sz="2000" dirty="0">
                    <a:latin typeface="Helvetica"/>
                    <a:cs typeface="Helvetica"/>
                  </a:rPr>
                  <a:t>) gave </a:t>
                </a:r>
                <a:r>
                  <a:rPr lang="en-US" sz="2000" u="sng" dirty="0">
                    <a:latin typeface="Helvetica"/>
                    <a:cs typeface="Helvetica"/>
                  </a:rPr>
                  <a:t>TA</a:t>
                </a:r>
                <a:r>
                  <a:rPr lang="en-US" sz="2000" dirty="0">
                    <a:latin typeface="Helvetica"/>
                    <a:cs typeface="Helvetica"/>
                  </a:rPr>
                  <a:t> a magazine so she could have a little reading while she enjoys the sun. </a:t>
                </a:r>
                <a:r>
                  <a:rPr lang="en-US" sz="2000" u="sng" dirty="0">
                    <a:latin typeface="Helvetica"/>
                    <a:cs typeface="Helvetica"/>
                  </a:rPr>
                  <a:t>TA</a:t>
                </a:r>
                <a:r>
                  <a:rPr lang="en-US" sz="2000" dirty="0">
                    <a:latin typeface="Helvetica"/>
                    <a:cs typeface="Helvetica"/>
                  </a:rPr>
                  <a:t> sat up on the ledge and started to flip </a:t>
                </a:r>
                <a:r>
                  <a:rPr lang="en-US" sz="2000" dirty="0" smtClean="0">
                    <a:latin typeface="Helvetica"/>
                    <a:cs typeface="Helvetica"/>
                  </a:rPr>
                  <a:t>through the </a:t>
                </a:r>
                <a:r>
                  <a:rPr lang="en-US" sz="2000" dirty="0">
                    <a:latin typeface="Helvetica"/>
                    <a:cs typeface="Helvetica"/>
                  </a:rPr>
                  <a:t>magazine. … She kept flipping pages. …</a:t>
                </a:r>
              </a:p>
              <a:p>
                <a:pPr algn="just"/>
                <a:r>
                  <a:rPr lang="en-US" sz="2000" dirty="0">
                    <a:latin typeface="Helvetica"/>
                    <a:cs typeface="Helvetica"/>
                  </a:rPr>
                  <a:t>TA: </a:t>
                </a:r>
                <a:r>
                  <a:rPr lang="en-US" sz="2000" u="sng" dirty="0">
                    <a:latin typeface="Helvetica"/>
                    <a:cs typeface="Helvetica"/>
                  </a:rPr>
                  <a:t>THAT IR</a:t>
                </a:r>
                <a:r>
                  <a:rPr lang="en-US" sz="2000" dirty="0">
                    <a:latin typeface="Helvetica"/>
                    <a:cs typeface="Helvetica"/>
                  </a:rPr>
                  <a:t> (pointing on the dark </a:t>
                </a:r>
                <a:r>
                  <a:rPr lang="en-US" sz="2000" dirty="0" err="1">
                    <a:latin typeface="Helvetica"/>
                    <a:cs typeface="Helvetica"/>
                  </a:rPr>
                  <a:t>Thermasilk</a:t>
                </a:r>
                <a:r>
                  <a:rPr lang="en-US" sz="2000" dirty="0">
                    <a:latin typeface="Helvetica"/>
                    <a:cs typeface="Helvetica"/>
                  </a:rPr>
                  <a:t> bottle #16) </a:t>
                </a:r>
                <a:r>
                  <a:rPr lang="en-US" sz="2000" u="sng" dirty="0">
                    <a:latin typeface="Helvetica"/>
                    <a:cs typeface="Helvetica"/>
                  </a:rPr>
                  <a:t>BLACK XR</a:t>
                </a:r>
                <a:r>
                  <a:rPr lang="en-US" sz="2000" dirty="0">
                    <a:latin typeface="Helvetica"/>
                    <a:cs typeface="Helvetica"/>
                  </a:rPr>
                  <a:t>/1</a:t>
                </a:r>
              </a:p>
              <a:p>
                <a:pPr algn="just"/>
                <a:r>
                  <a:rPr lang="en-US" sz="2000" dirty="0">
                    <a:latin typeface="Helvetica"/>
                    <a:cs typeface="Helvetica"/>
                  </a:rPr>
                  <a:t>SS: </a:t>
                </a:r>
                <a:r>
                  <a:rPr lang="en-US" sz="2000" u="sng" dirty="0">
                    <a:latin typeface="Helvetica"/>
                    <a:cs typeface="Helvetica"/>
                  </a:rPr>
                  <a:t>THAT BLACK ?</a:t>
                </a:r>
                <a:r>
                  <a:rPr lang="en-US" sz="2000" dirty="0">
                    <a:latin typeface="Helvetica"/>
                    <a:cs typeface="Helvetica"/>
                  </a:rPr>
                  <a:t>/</a:t>
                </a:r>
                <a:r>
                  <a:rPr lang="en-US" sz="2000" dirty="0" smtClean="0">
                    <a:latin typeface="Helvetica"/>
                    <a:cs typeface="Helvetica"/>
                  </a:rPr>
                  <a:t>1 oriented towards </a:t>
                </a:r>
                <a:r>
                  <a:rPr lang="en-US" sz="2000" u="sng" dirty="0">
                    <a:latin typeface="Helvetica"/>
                    <a:cs typeface="Helvetica"/>
                  </a:rPr>
                  <a:t>TA</a:t>
                </a:r>
                <a:r>
                  <a:rPr lang="en-US" sz="2000" dirty="0">
                    <a:latin typeface="Helvetica"/>
                    <a:cs typeface="Helvetica"/>
                  </a:rPr>
                  <a:t>. </a:t>
                </a:r>
                <a:r>
                  <a:rPr lang="en-US" sz="2000" u="sng" dirty="0">
                    <a:latin typeface="Helvetica"/>
                    <a:cs typeface="Helvetica"/>
                  </a:rPr>
                  <a:t>TA</a:t>
                </a:r>
                <a:r>
                  <a:rPr lang="en-US" sz="2000" dirty="0">
                    <a:latin typeface="Helvetica"/>
                    <a:cs typeface="Helvetica"/>
                  </a:rPr>
                  <a:t> didn’t respond to me. Later...</a:t>
                </a:r>
              </a:p>
              <a:p>
                <a:pPr algn="just"/>
                <a:r>
                  <a:rPr lang="en-US" sz="2000" dirty="0">
                    <a:latin typeface="Helvetica"/>
                    <a:cs typeface="Helvetica"/>
                  </a:rPr>
                  <a:t>TA: </a:t>
                </a:r>
                <a:r>
                  <a:rPr lang="en-US" sz="2000" u="sng" dirty="0">
                    <a:latin typeface="Helvetica"/>
                    <a:cs typeface="Helvetica"/>
                  </a:rPr>
                  <a:t>THAT XR</a:t>
                </a:r>
                <a:r>
                  <a:rPr lang="en-US" sz="2000" dirty="0">
                    <a:latin typeface="Helvetica"/>
                    <a:cs typeface="Helvetica"/>
                  </a:rPr>
                  <a:t> (pointing on the dark </a:t>
                </a:r>
                <a:r>
                  <a:rPr lang="en-US" sz="2000" dirty="0" err="1">
                    <a:latin typeface="Helvetica"/>
                    <a:cs typeface="Helvetica"/>
                  </a:rPr>
                  <a:t>Thermasilk</a:t>
                </a:r>
                <a:r>
                  <a:rPr lang="en-US" sz="2000" dirty="0">
                    <a:latin typeface="Helvetica"/>
                    <a:cs typeface="Helvetica"/>
                  </a:rPr>
                  <a:t> bottle again) </a:t>
                </a:r>
                <a:r>
                  <a:rPr lang="en-US" sz="2000" u="sng" dirty="0">
                    <a:latin typeface="Helvetica"/>
                    <a:cs typeface="Helvetica"/>
                  </a:rPr>
                  <a:t>BLACK 1R</a:t>
                </a:r>
                <a:r>
                  <a:rPr lang="en-US" sz="2000" dirty="0">
                    <a:latin typeface="Helvetica"/>
                    <a:cs typeface="Helvetica"/>
                  </a:rPr>
                  <a:t>/1</a:t>
                </a:r>
              </a:p>
              <a:p>
                <a:pPr algn="just"/>
                <a:r>
                  <a:rPr lang="en-US" sz="2000" dirty="0">
                    <a:latin typeface="Helvetica"/>
                    <a:cs typeface="Helvetica"/>
                  </a:rPr>
                  <a:t>TA: </a:t>
                </a:r>
                <a:r>
                  <a:rPr lang="en-US" sz="2000" u="sng" dirty="0">
                    <a:latin typeface="Helvetica"/>
                    <a:cs typeface="Helvetica"/>
                  </a:rPr>
                  <a:t>THAT XR</a:t>
                </a:r>
                <a:r>
                  <a:rPr lang="en-US" sz="2000" dirty="0">
                    <a:latin typeface="Helvetica"/>
                    <a:cs typeface="Helvetica"/>
                  </a:rPr>
                  <a:t> (pointing on the #13 [makeup] product) </a:t>
                </a:r>
                <a:r>
                  <a:rPr lang="en-US" sz="2000" u="sng" dirty="0">
                    <a:latin typeface="Helvetica"/>
                    <a:cs typeface="Helvetica"/>
                  </a:rPr>
                  <a:t>BLACK 1R</a:t>
                </a:r>
                <a:r>
                  <a:rPr lang="en-US" sz="2000" dirty="0">
                    <a:latin typeface="Helvetica"/>
                    <a:cs typeface="Helvetica"/>
                  </a:rPr>
                  <a:t>/</a:t>
                </a:r>
                <a:r>
                  <a:rPr lang="en-US" sz="2000" dirty="0" smtClean="0">
                    <a:latin typeface="Helvetica"/>
                    <a:cs typeface="Helvetica"/>
                  </a:rPr>
                  <a:t>1.</a:t>
                </a:r>
                <a:endParaRPr lang="en-US" sz="2000" dirty="0">
                  <a:latin typeface="Helvetica"/>
                  <a:cs typeface="Helvetica"/>
                </a:endParaRPr>
              </a:p>
            </p:txBody>
          </p:sp>
          <p:sp>
            <p:nvSpPr>
              <p:cNvPr id="88" name="Rectangle 87"/>
              <p:cNvSpPr/>
              <p:nvPr/>
            </p:nvSpPr>
            <p:spPr>
              <a:xfrm>
                <a:off x="33396073" y="25248348"/>
                <a:ext cx="1415147" cy="1169551"/>
              </a:xfrm>
              <a:prstGeom prst="rect">
                <a:avLst/>
              </a:prstGeom>
            </p:spPr>
            <p:txBody>
              <a:bodyPr wrap="square">
                <a:spAutoFit/>
              </a:bodyPr>
              <a:lstStyle/>
              <a:p>
                <a:pPr algn="r"/>
                <a:r>
                  <a:rPr lang="en-US" sz="7000" b="1" dirty="0" smtClean="0">
                    <a:latin typeface="American Typewriter"/>
                    <a:cs typeface="American Typewriter"/>
                  </a:rPr>
                  <a:t>5.</a:t>
                </a:r>
                <a:endParaRPr lang="en-US" sz="7000" b="1" dirty="0">
                  <a:latin typeface="American Typewriter"/>
                  <a:cs typeface="American Typewriter"/>
                </a:endParaRPr>
              </a:p>
            </p:txBody>
          </p:sp>
          <p:sp>
            <p:nvSpPr>
              <p:cNvPr id="111" name="TextBox 110"/>
              <p:cNvSpPr txBox="1"/>
              <p:nvPr/>
            </p:nvSpPr>
            <p:spPr>
              <a:xfrm>
                <a:off x="33398447" y="26387866"/>
                <a:ext cx="1504680" cy="400110"/>
              </a:xfrm>
              <a:prstGeom prst="rect">
                <a:avLst/>
              </a:prstGeom>
              <a:noFill/>
            </p:spPr>
            <p:txBody>
              <a:bodyPr wrap="square" rtlCol="0">
                <a:spAutoFit/>
              </a:bodyPr>
              <a:lstStyle/>
              <a:p>
                <a:pPr algn="ctr"/>
                <a:r>
                  <a:rPr lang="en-US" sz="2000" b="1" dirty="0">
                    <a:latin typeface="American Typewriter"/>
                    <a:cs typeface="American Typewriter"/>
                  </a:rPr>
                  <a:t>3</a:t>
                </a:r>
                <a:r>
                  <a:rPr lang="en-US" sz="2000" b="1" dirty="0" smtClean="0">
                    <a:latin typeface="American Typewriter"/>
                    <a:cs typeface="American Typewriter"/>
                  </a:rPr>
                  <a:t>/17/05</a:t>
                </a:r>
                <a:endParaRPr lang="en-US" sz="2000" b="1" dirty="0">
                  <a:latin typeface="American Typewriter"/>
                  <a:cs typeface="American Typewriter"/>
                </a:endParaRPr>
              </a:p>
            </p:txBody>
          </p:sp>
        </p:grpSp>
      </p:grpSp>
      <p:grpSp>
        <p:nvGrpSpPr>
          <p:cNvPr id="78" name="Group 77"/>
          <p:cNvGrpSpPr/>
          <p:nvPr/>
        </p:nvGrpSpPr>
        <p:grpSpPr>
          <a:xfrm>
            <a:off x="22614299" y="20235486"/>
            <a:ext cx="9855682" cy="1427617"/>
            <a:chOff x="22641784" y="18433848"/>
            <a:chExt cx="10175143" cy="1427617"/>
          </a:xfrm>
        </p:grpSpPr>
        <p:sp>
          <p:nvSpPr>
            <p:cNvPr id="62" name="TextBox 61"/>
            <p:cNvSpPr txBox="1"/>
            <p:nvPr/>
          </p:nvSpPr>
          <p:spPr>
            <a:xfrm>
              <a:off x="22641784" y="18433848"/>
              <a:ext cx="10074368" cy="1015663"/>
            </a:xfrm>
            <a:prstGeom prst="rect">
              <a:avLst/>
            </a:prstGeom>
            <a:noFill/>
          </p:spPr>
          <p:txBody>
            <a:bodyPr wrap="square" rtlCol="0">
              <a:spAutoFit/>
            </a:bodyPr>
            <a:lstStyle/>
            <a:p>
              <a:r>
                <a:rPr lang="en-US" sz="6000" b="1" dirty="0" smtClean="0">
                  <a:latin typeface="Didot"/>
                  <a:cs typeface="Didot"/>
                </a:rPr>
                <a:t>Picture Naming Examples</a:t>
              </a:r>
            </a:p>
          </p:txBody>
        </p:sp>
        <p:sp>
          <p:nvSpPr>
            <p:cNvPr id="77" name="Rectangle 76"/>
            <p:cNvSpPr>
              <a:spLocks/>
            </p:cNvSpPr>
            <p:nvPr/>
          </p:nvSpPr>
          <p:spPr>
            <a:xfrm>
              <a:off x="22667086" y="19560729"/>
              <a:ext cx="10149841" cy="3007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13" name="Group 112"/>
          <p:cNvGrpSpPr/>
          <p:nvPr/>
        </p:nvGrpSpPr>
        <p:grpSpPr>
          <a:xfrm>
            <a:off x="23010783" y="29496457"/>
            <a:ext cx="9526930" cy="2645250"/>
            <a:chOff x="23282926" y="29096348"/>
            <a:chExt cx="9526930" cy="2645250"/>
          </a:xfrm>
        </p:grpSpPr>
        <p:grpSp>
          <p:nvGrpSpPr>
            <p:cNvPr id="90" name="Group 89"/>
            <p:cNvGrpSpPr/>
            <p:nvPr/>
          </p:nvGrpSpPr>
          <p:grpSpPr>
            <a:xfrm>
              <a:off x="23570592" y="29096348"/>
              <a:ext cx="8951598" cy="2298034"/>
              <a:chOff x="23526544" y="29096348"/>
              <a:chExt cx="8951598" cy="2298034"/>
            </a:xfrm>
          </p:grpSpPr>
          <p:grpSp>
            <p:nvGrpSpPr>
              <p:cNvPr id="82" name="Group 81"/>
              <p:cNvGrpSpPr/>
              <p:nvPr/>
            </p:nvGrpSpPr>
            <p:grpSpPr>
              <a:xfrm>
                <a:off x="23526544" y="29978610"/>
                <a:ext cx="8951598" cy="1415772"/>
                <a:chOff x="22987766" y="30494345"/>
                <a:chExt cx="8951598" cy="1415772"/>
              </a:xfrm>
            </p:grpSpPr>
            <p:sp>
              <p:nvSpPr>
                <p:cNvPr id="71" name="TextBox 70"/>
                <p:cNvSpPr txBox="1"/>
                <p:nvPr/>
              </p:nvSpPr>
              <p:spPr>
                <a:xfrm>
                  <a:off x="22987766" y="30494345"/>
                  <a:ext cx="3793163" cy="1412694"/>
                </a:xfrm>
                <a:prstGeom prst="rect">
                  <a:avLst/>
                </a:prstGeom>
                <a:noFill/>
              </p:spPr>
              <p:txBody>
                <a:bodyPr wrap="square" rtlCol="0">
                  <a:spAutoFit/>
                </a:bodyPr>
                <a:lstStyle/>
                <a:p>
                  <a:pPr algn="just">
                    <a:lnSpc>
                      <a:spcPct val="120000"/>
                    </a:lnSpc>
                  </a:pPr>
                  <a:r>
                    <a:rPr lang="en-US" sz="1800" b="1" dirty="0" smtClean="0">
                      <a:latin typeface="Helvetica"/>
                      <a:cs typeface="Helvetica"/>
                    </a:rPr>
                    <a:t>1 </a:t>
                  </a:r>
                  <a:r>
                    <a:rPr lang="en-US" sz="1800" dirty="0">
                      <a:latin typeface="Helvetica"/>
                      <a:cs typeface="Helvetica"/>
                    </a:rPr>
                    <a:t>= </a:t>
                  </a:r>
                  <a:r>
                    <a:rPr lang="en-US" sz="1800" dirty="0" smtClean="0">
                      <a:latin typeface="Helvetica"/>
                      <a:cs typeface="Helvetica"/>
                    </a:rPr>
                    <a:t>frequency of a </a:t>
                  </a:r>
                  <a:r>
                    <a:rPr lang="en-US" sz="1800" dirty="0">
                      <a:latin typeface="Helvetica"/>
                      <a:cs typeface="Helvetica"/>
                    </a:rPr>
                    <a:t>sign </a:t>
                  </a:r>
                  <a:r>
                    <a:rPr lang="en-US" sz="1800" dirty="0" smtClean="0">
                      <a:latin typeface="Helvetica"/>
                      <a:cs typeface="Helvetica"/>
                    </a:rPr>
                    <a:t>or utterance</a:t>
                  </a:r>
                  <a:endParaRPr lang="en-US" sz="1800" b="1" dirty="0" smtClean="0">
                    <a:latin typeface="Helvetica"/>
                    <a:cs typeface="Helvetica"/>
                  </a:endParaRPr>
                </a:p>
                <a:p>
                  <a:pPr algn="just">
                    <a:lnSpc>
                      <a:spcPct val="120000"/>
                    </a:lnSpc>
                  </a:pPr>
                  <a:r>
                    <a:rPr lang="en-US" sz="1800" b="1" dirty="0" smtClean="0">
                      <a:latin typeface="Helvetica"/>
                      <a:cs typeface="Helvetica"/>
                    </a:rPr>
                    <a:t>X</a:t>
                  </a:r>
                  <a:r>
                    <a:rPr lang="en-US" sz="1800" dirty="0" smtClean="0">
                      <a:latin typeface="Helvetica"/>
                      <a:cs typeface="Helvetica"/>
                    </a:rPr>
                    <a:t> = </a:t>
                  </a:r>
                  <a:r>
                    <a:rPr lang="en-US" sz="1800" dirty="0">
                      <a:latin typeface="Helvetica"/>
                      <a:cs typeface="Helvetica"/>
                    </a:rPr>
                    <a:t>a sign was </a:t>
                  </a:r>
                  <a:r>
                    <a:rPr lang="en-US" sz="1800" dirty="0" smtClean="0">
                      <a:latin typeface="Helvetica"/>
                      <a:cs typeface="Helvetica"/>
                    </a:rPr>
                    <a:t>reiterated</a:t>
                  </a:r>
                  <a:endParaRPr lang="en-US" sz="1800" dirty="0">
                    <a:latin typeface="Helvetica"/>
                    <a:cs typeface="Helvetica"/>
                  </a:endParaRPr>
                </a:p>
                <a:p>
                  <a:pPr algn="just">
                    <a:lnSpc>
                      <a:spcPct val="120000"/>
                    </a:lnSpc>
                  </a:pPr>
                  <a:r>
                    <a:rPr lang="en-US" sz="1800" b="1" dirty="0">
                      <a:latin typeface="Helvetica"/>
                      <a:cs typeface="Helvetica"/>
                    </a:rPr>
                    <a:t>R/</a:t>
                  </a:r>
                  <a:r>
                    <a:rPr lang="en-US" sz="1800" b="1" dirty="0" smtClean="0">
                      <a:latin typeface="Helvetica"/>
                      <a:cs typeface="Helvetica"/>
                    </a:rPr>
                    <a:t>L/B </a:t>
                  </a:r>
                  <a:r>
                    <a:rPr lang="en-US" sz="1800" dirty="0" smtClean="0">
                      <a:latin typeface="Helvetica"/>
                      <a:cs typeface="Helvetica"/>
                    </a:rPr>
                    <a:t>= </a:t>
                  </a:r>
                  <a:r>
                    <a:rPr lang="en-US" sz="1800" dirty="0">
                      <a:latin typeface="Helvetica"/>
                      <a:cs typeface="Helvetica"/>
                    </a:rPr>
                    <a:t>the active hand in the </a:t>
                  </a:r>
                  <a:r>
                    <a:rPr lang="en-US" sz="1800" dirty="0" smtClean="0">
                      <a:latin typeface="Helvetica"/>
                      <a:cs typeface="Helvetica"/>
                    </a:rPr>
                    <a:t>sign</a:t>
                  </a:r>
                </a:p>
                <a:p>
                  <a:pPr algn="just">
                    <a:lnSpc>
                      <a:spcPct val="120000"/>
                    </a:lnSpc>
                  </a:pPr>
                  <a:r>
                    <a:rPr lang="en-US" sz="1800" b="1" dirty="0">
                      <a:latin typeface="Helvetica"/>
                      <a:cs typeface="Helvetica"/>
                    </a:rPr>
                    <a:t>/</a:t>
                  </a:r>
                  <a:r>
                    <a:rPr lang="en-US" sz="1800" dirty="0">
                      <a:latin typeface="Helvetica"/>
                      <a:cs typeface="Helvetica"/>
                    </a:rPr>
                    <a:t> = the end of an </a:t>
                  </a:r>
                  <a:r>
                    <a:rPr lang="en-US" sz="1800" dirty="0" smtClean="0">
                      <a:latin typeface="Helvetica"/>
                      <a:cs typeface="Helvetica"/>
                    </a:rPr>
                    <a:t>utterance</a:t>
                  </a:r>
                  <a:endParaRPr lang="en-US" sz="1800" dirty="0">
                    <a:latin typeface="Helvetica"/>
                    <a:cs typeface="Helvetica"/>
                  </a:endParaRPr>
                </a:p>
              </p:txBody>
            </p:sp>
            <p:sp>
              <p:nvSpPr>
                <p:cNvPr id="112" name="TextBox 111"/>
                <p:cNvSpPr txBox="1"/>
                <p:nvPr/>
              </p:nvSpPr>
              <p:spPr>
                <a:xfrm>
                  <a:off x="26862515" y="30494345"/>
                  <a:ext cx="5076849" cy="1415772"/>
                </a:xfrm>
                <a:prstGeom prst="rect">
                  <a:avLst/>
                </a:prstGeom>
                <a:noFill/>
              </p:spPr>
              <p:txBody>
                <a:bodyPr wrap="square" rtlCol="0">
                  <a:spAutoFit/>
                </a:bodyPr>
                <a:lstStyle/>
                <a:p>
                  <a:pPr marL="1778000" indent="-1778000" algn="just">
                    <a:tabLst>
                      <a:tab pos="1658938" algn="l"/>
                    </a:tabLst>
                  </a:pPr>
                  <a:r>
                    <a:rPr lang="en-US" sz="1800" b="1" dirty="0" smtClean="0">
                      <a:latin typeface="Helvetica"/>
                      <a:cs typeface="Helvetica"/>
                    </a:rPr>
                    <a:t>Capital </a:t>
                  </a:r>
                  <a:r>
                    <a:rPr lang="en-US" sz="1800" b="1" dirty="0">
                      <a:latin typeface="Helvetica"/>
                      <a:cs typeface="Helvetica"/>
                    </a:rPr>
                    <a:t>letters</a:t>
                  </a:r>
                  <a:r>
                    <a:rPr lang="en-US" sz="1800" dirty="0" smtClean="0">
                      <a:latin typeface="Helvetica"/>
                      <a:cs typeface="Helvetica"/>
                    </a:rPr>
                    <a:t> = name of caregiver/chimpanzee and English word meanings </a:t>
                  </a:r>
                  <a:r>
                    <a:rPr lang="en-US" sz="1800" dirty="0">
                      <a:latin typeface="Helvetica"/>
                      <a:cs typeface="Helvetica"/>
                    </a:rPr>
                    <a:t>of ASL </a:t>
                  </a:r>
                  <a:r>
                    <a:rPr lang="en-US" sz="1800" dirty="0" smtClean="0">
                      <a:latin typeface="Helvetica"/>
                      <a:cs typeface="Helvetica"/>
                    </a:rPr>
                    <a:t>signs</a:t>
                  </a:r>
                </a:p>
                <a:p>
                  <a:pPr marL="2108200" indent="-2108200" algn="just"/>
                  <a:endParaRPr lang="en-US" sz="1800" dirty="0">
                    <a:latin typeface="Helvetica"/>
                    <a:cs typeface="Helvetica"/>
                  </a:endParaRPr>
                </a:p>
                <a:p>
                  <a:pPr algn="just">
                    <a:tabLst>
                      <a:tab pos="1371600" algn="l"/>
                    </a:tabLst>
                  </a:pPr>
                  <a:r>
                    <a:rPr lang="en-US" sz="1400" dirty="0" smtClean="0">
                      <a:latin typeface="Helvetica"/>
                      <a:cs typeface="Helvetica"/>
                    </a:rPr>
                    <a:t>* Please note that utterances are transcribed word-for-word.</a:t>
                  </a:r>
                  <a:endParaRPr lang="en-US" sz="1400" dirty="0">
                    <a:latin typeface="Helvetica"/>
                    <a:cs typeface="Helvetica"/>
                  </a:endParaRPr>
                </a:p>
              </p:txBody>
            </p:sp>
          </p:grpSp>
          <p:sp>
            <p:nvSpPr>
              <p:cNvPr id="72" name="TextBox 71"/>
              <p:cNvSpPr txBox="1"/>
              <p:nvPr/>
            </p:nvSpPr>
            <p:spPr>
              <a:xfrm>
                <a:off x="25796717" y="29096348"/>
                <a:ext cx="4411252" cy="584776"/>
              </a:xfrm>
              <a:prstGeom prst="rect">
                <a:avLst/>
              </a:prstGeom>
              <a:noFill/>
            </p:spPr>
            <p:txBody>
              <a:bodyPr wrap="square" rtlCol="0">
                <a:spAutoFit/>
              </a:bodyPr>
              <a:lstStyle/>
              <a:p>
                <a:pPr algn="ctr"/>
                <a:r>
                  <a:rPr lang="en-US" sz="3200" b="1" dirty="0">
                    <a:latin typeface="Didot"/>
                    <a:cs typeface="Didot"/>
                  </a:rPr>
                  <a:t> </a:t>
                </a:r>
                <a:r>
                  <a:rPr lang="en-US" sz="3200" b="1" dirty="0">
                    <a:ln>
                      <a:solidFill>
                        <a:schemeClr val="tx1"/>
                      </a:solidFill>
                    </a:ln>
                    <a:latin typeface="Didot"/>
                    <a:cs typeface="Didot"/>
                  </a:rPr>
                  <a:t>Transcript </a:t>
                </a:r>
                <a:r>
                  <a:rPr lang="en-US" sz="3200" b="1" dirty="0" smtClean="0">
                    <a:ln>
                      <a:solidFill>
                        <a:schemeClr val="tx1"/>
                      </a:solidFill>
                    </a:ln>
                    <a:latin typeface="Didot"/>
                    <a:cs typeface="Didot"/>
                  </a:rPr>
                  <a:t>Key</a:t>
                </a:r>
                <a:endParaRPr lang="en-US" sz="3200" dirty="0">
                  <a:ln>
                    <a:solidFill>
                      <a:schemeClr val="tx1"/>
                    </a:solidFill>
                  </a:ln>
                  <a:latin typeface="Didot"/>
                  <a:cs typeface="Didot"/>
                </a:endParaRPr>
              </a:p>
            </p:txBody>
          </p:sp>
        </p:grpSp>
        <p:sp>
          <p:nvSpPr>
            <p:cNvPr id="75" name="Double Bracket 74"/>
            <p:cNvSpPr/>
            <p:nvPr/>
          </p:nvSpPr>
          <p:spPr>
            <a:xfrm>
              <a:off x="23282926" y="29173316"/>
              <a:ext cx="9526930" cy="2568282"/>
            </a:xfrm>
            <a:prstGeom prst="bracketPair">
              <a:avLst>
                <a:gd name="adj" fmla="val 21942"/>
              </a:avLst>
            </a:prstGeom>
            <a:ln w="76200" cmpd="sng">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42630964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1744</TotalTime>
  <Words>1591</Words>
  <Application>Microsoft Macintosh PowerPoint</Application>
  <PresentationFormat>Custom</PresentationFormat>
  <Paragraphs>103</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Document</vt:lpstr>
      <vt:lpstr>Picture Naming in Chimpanzees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Picture Naming in Chimpanzees</dc:title>
  <dc:creator>Office User</dc:creator>
  <cp:lastModifiedBy>Office User</cp:lastModifiedBy>
  <cp:revision>112</cp:revision>
  <cp:lastPrinted>2014-05-13T21:08:06Z</cp:lastPrinted>
  <dcterms:created xsi:type="dcterms:W3CDTF">2014-05-12T18:13:55Z</dcterms:created>
  <dcterms:modified xsi:type="dcterms:W3CDTF">2014-05-13T21:26:02Z</dcterms:modified>
</cp:coreProperties>
</file>