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79" autoAdjust="0"/>
    <p:restoredTop sz="94660"/>
  </p:normalViewPr>
  <p:slideViewPr>
    <p:cSldViewPr snapToGrid="0">
      <p:cViewPr>
        <p:scale>
          <a:sx n="75" d="100"/>
          <a:sy n="75" d="100"/>
        </p:scale>
        <p:origin x="13744" y="10856"/>
      </p:cViewPr>
      <p:guideLst>
        <p:guide orient="horz" pos="10368"/>
        <p:guide pos="13824"/>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jensvold:MLwork:presentations:Detroit2011:MLJchimpbehavi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Chimpanzee Activity</a:t>
            </a:r>
          </a:p>
        </c:rich>
      </c:tx>
      <c:layout/>
      <c:overlay val="0"/>
    </c:title>
    <c:autoTitleDeleted val="0"/>
    <c:plotArea>
      <c:layout/>
      <c:barChart>
        <c:barDir val="col"/>
        <c:grouping val="clustered"/>
        <c:varyColors val="0"/>
        <c:ser>
          <c:idx val="0"/>
          <c:order val="0"/>
          <c:spPr>
            <a:solidFill>
              <a:schemeClr val="accent6"/>
            </a:solidFill>
            <a:ln w="38100" cap="flat" cmpd="sng" algn="ctr">
              <a:solidFill>
                <a:schemeClr val="lt1"/>
              </a:solidFill>
              <a:prstDash val="solid"/>
            </a:ln>
            <a:effectLst>
              <a:outerShdw blurRad="40000" dist="20000" dir="5400000" rotWithShape="0">
                <a:srgbClr val="000000">
                  <a:alpha val="38000"/>
                </a:srgbClr>
              </a:outerShdw>
            </a:effectLst>
          </c:spPr>
          <c:invertIfNegative val="0"/>
          <c:cat>
            <c:strRef>
              <c:f>Sheet2!$A$1:$C$1</c:f>
              <c:strCache>
                <c:ptCount val="3"/>
                <c:pt idx="0">
                  <c:v>Control</c:v>
                </c:pt>
                <c:pt idx="1">
                  <c:v>Docent</c:v>
                </c:pt>
                <c:pt idx="2">
                  <c:v>Sign</c:v>
                </c:pt>
              </c:strCache>
            </c:strRef>
          </c:cat>
          <c:val>
            <c:numRef>
              <c:f>Sheet2!$A$2:$C$2</c:f>
              <c:numCache>
                <c:formatCode>General</c:formatCode>
                <c:ptCount val="3"/>
                <c:pt idx="0">
                  <c:v>299.0</c:v>
                </c:pt>
                <c:pt idx="1">
                  <c:v>396.0</c:v>
                </c:pt>
                <c:pt idx="2">
                  <c:v>364.0</c:v>
                </c:pt>
              </c:numCache>
            </c:numRef>
          </c:val>
        </c:ser>
        <c:dLbls>
          <c:showLegendKey val="0"/>
          <c:showVal val="0"/>
          <c:showCatName val="0"/>
          <c:showSerName val="0"/>
          <c:showPercent val="0"/>
          <c:showBubbleSize val="0"/>
        </c:dLbls>
        <c:gapWidth val="150"/>
        <c:axId val="2035288408"/>
        <c:axId val="2036027528"/>
      </c:barChart>
      <c:catAx>
        <c:axId val="2035288408"/>
        <c:scaling>
          <c:orientation val="minMax"/>
        </c:scaling>
        <c:delete val="0"/>
        <c:axPos val="b"/>
        <c:majorTickMark val="out"/>
        <c:minorTickMark val="none"/>
        <c:tickLblPos val="nextTo"/>
        <c:crossAx val="2036027528"/>
        <c:crosses val="autoZero"/>
        <c:auto val="1"/>
        <c:lblAlgn val="ctr"/>
        <c:lblOffset val="100"/>
        <c:noMultiLvlLbl val="0"/>
      </c:catAx>
      <c:valAx>
        <c:axId val="2036027528"/>
        <c:scaling>
          <c:orientation val="minMax"/>
        </c:scaling>
        <c:delete val="0"/>
        <c:axPos val="l"/>
        <c:majorGridlines/>
        <c:title>
          <c:tx>
            <c:rich>
              <a:bodyPr/>
              <a:lstStyle/>
              <a:p>
                <a:pPr>
                  <a:defRPr/>
                </a:pPr>
                <a:r>
                  <a:rPr lang="en-US"/>
                  <a:t>Number of intervals</a:t>
                </a:r>
              </a:p>
            </c:rich>
          </c:tx>
          <c:layout/>
          <c:overlay val="0"/>
        </c:title>
        <c:numFmt formatCode="General" sourceLinked="1"/>
        <c:majorTickMark val="out"/>
        <c:minorTickMark val="none"/>
        <c:tickLblPos val="nextTo"/>
        <c:crossAx val="2035288408"/>
        <c:crosses val="autoZero"/>
        <c:crossBetween val="between"/>
      </c:valAx>
    </c:plotArea>
    <c:plotVisOnly val="1"/>
    <c:dispBlanksAs val="gap"/>
    <c:showDLblsOverMax val="0"/>
  </c:chart>
  <c:txPr>
    <a:bodyPr/>
    <a:lstStyle/>
    <a:p>
      <a:pPr>
        <a:defRPr sz="2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5/13/13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5/13/13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5/13/13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3891200" y="2552699"/>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smtClean="0">
                <a:solidFill>
                  <a:prstClr val="white">
                    <a:lumMod val="50000"/>
                  </a:prstClr>
                </a:solidFill>
                <a:latin typeface="Calibri Light" panose="020F0302020204030204" pitchFamily="34" charset="0"/>
                <a:cs typeface="Calibri" panose="020F0502020204030204" pitchFamily="34" charset="0"/>
              </a:rPr>
              <a:t>right-</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a </a:t>
            </a:r>
            <a:r>
              <a:rPr sz="6600" dirty="0" smtClean="0">
                <a:solidFill>
                  <a:prstClr val="white">
                    <a:lumMod val="50000"/>
                  </a:prstClr>
                </a:solidFill>
                <a:latin typeface="Calibri Light" panose="020F0302020204030204" pitchFamily="34" charset="0"/>
                <a:cs typeface="Calibri" panose="020F0502020204030204" pitchFamily="34" charset="0"/>
              </a:rPr>
              <a:t>picture</a:t>
            </a:r>
            <a:r>
              <a:rPr lang="en-US" sz="66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5/13/13</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chart" Target="../charts/chart2.xml"/><Relationship Id="rId8"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524" y="1665406"/>
            <a:ext cx="6170600" cy="1277421"/>
          </a:xfrm>
          <a:prstGeom prst="rect">
            <a:avLst/>
          </a:prstGeom>
        </p:spPr>
      </p:pic>
      <p:sp>
        <p:nvSpPr>
          <p:cNvPr id="4" name="Title 3"/>
          <p:cNvSpPr>
            <a:spLocks noGrp="1"/>
          </p:cNvSpPr>
          <p:nvPr>
            <p:ph type="title"/>
          </p:nvPr>
        </p:nvSpPr>
        <p:spPr>
          <a:xfrm>
            <a:off x="6400800" y="-7276"/>
            <a:ext cx="31089600" cy="2514540"/>
          </a:xfrm>
        </p:spPr>
        <p:txBody>
          <a:bodyPr>
            <a:normAutofit/>
          </a:bodyPr>
          <a:lstStyle/>
          <a:p>
            <a:pPr algn="ctr"/>
            <a:r>
              <a:rPr lang="en-US" sz="9600" dirty="0"/>
              <a:t>Exploring Visitor Behavior at a Florida Zoo </a:t>
            </a:r>
          </a:p>
        </p:txBody>
      </p:sp>
      <p:sp>
        <p:nvSpPr>
          <p:cNvPr id="23" name="Text Placeholder 22"/>
          <p:cNvSpPr>
            <a:spLocks noGrp="1"/>
          </p:cNvSpPr>
          <p:nvPr>
            <p:ph type="body" sz="quarter" idx="36"/>
          </p:nvPr>
        </p:nvSpPr>
        <p:spPr>
          <a:xfrm>
            <a:off x="6400800" y="3089665"/>
            <a:ext cx="31089600" cy="830997"/>
          </a:xfrm>
        </p:spPr>
        <p:txBody>
          <a:bodyPr/>
          <a:lstStyle/>
          <a:p>
            <a:pPr algn="ctr"/>
            <a:r>
              <a:rPr lang="en-GB" sz="4600" b="1" dirty="0" smtClean="0">
                <a:latin typeface="Cambria"/>
                <a:cs typeface="Cambria"/>
              </a:rPr>
              <a:t>Jessica M. Mas, Amanda </a:t>
            </a:r>
            <a:r>
              <a:rPr lang="en-GB" sz="4600" b="1" dirty="0">
                <a:latin typeface="Cambria"/>
                <a:cs typeface="Cambria"/>
              </a:rPr>
              <a:t>L. Carner,  Kaeley </a:t>
            </a:r>
            <a:r>
              <a:rPr lang="en-GB" sz="4600" b="1" dirty="0" smtClean="0">
                <a:latin typeface="Cambria"/>
                <a:cs typeface="Cambria"/>
              </a:rPr>
              <a:t>Sullins, Mary </a:t>
            </a:r>
            <a:r>
              <a:rPr lang="en-GB" sz="4600" b="1" dirty="0">
                <a:latin typeface="Cambria"/>
                <a:cs typeface="Cambria"/>
              </a:rPr>
              <a:t>Lee </a:t>
            </a:r>
            <a:r>
              <a:rPr lang="en-GB" sz="4600" b="1" dirty="0" err="1" smtClean="0">
                <a:latin typeface="Cambria"/>
                <a:cs typeface="Cambria"/>
              </a:rPr>
              <a:t>Jensvold</a:t>
            </a:r>
            <a:r>
              <a:rPr lang="en-GB" sz="4600" b="1" dirty="0" smtClean="0">
                <a:latin typeface="Cambria"/>
                <a:cs typeface="Cambria"/>
              </a:rPr>
              <a:t>, &amp; Lindsay </a:t>
            </a:r>
            <a:r>
              <a:rPr lang="en-GB" sz="4600" b="1" dirty="0" err="1" smtClean="0">
                <a:latin typeface="Cambria"/>
                <a:cs typeface="Cambria"/>
              </a:rPr>
              <a:t>Zager</a:t>
            </a:r>
            <a:endParaRPr lang="en-GB" sz="4600" b="1" dirty="0">
              <a:latin typeface="Cambria"/>
              <a:cs typeface="Cambria"/>
            </a:endParaRPr>
          </a:p>
          <a:p>
            <a:pPr algn="ctr"/>
            <a:r>
              <a:rPr lang="en-GB" sz="4800" i="1" dirty="0">
                <a:latin typeface="Cambria"/>
                <a:cs typeface="Cambria"/>
              </a:rPr>
              <a:t>The Chimpanzee and Human Communication Institute </a:t>
            </a:r>
            <a:endParaRPr lang="en-GB" sz="4800" i="1" baseline="30000" dirty="0">
              <a:latin typeface="Cambria"/>
              <a:cs typeface="Cambria"/>
            </a:endParaRPr>
          </a:p>
        </p:txBody>
      </p:sp>
      <p:sp>
        <p:nvSpPr>
          <p:cNvPr id="5" name="Text Placeholder 4"/>
          <p:cNvSpPr>
            <a:spLocks noGrp="1"/>
          </p:cNvSpPr>
          <p:nvPr>
            <p:ph type="body" sz="quarter" idx="13"/>
          </p:nvPr>
        </p:nvSpPr>
        <p:spPr/>
        <p:txBody>
          <a:bodyPr/>
          <a:lstStyle/>
          <a:p>
            <a:r>
              <a:rPr lang="en-US" dirty="0" smtClean="0"/>
              <a:t>Introduction</a:t>
            </a:r>
            <a:endParaRPr lang="en-US" dirty="0"/>
          </a:p>
        </p:txBody>
      </p:sp>
      <p:sp>
        <p:nvSpPr>
          <p:cNvPr id="11" name="Content Placeholder 10"/>
          <p:cNvSpPr>
            <a:spLocks noGrp="1"/>
          </p:cNvSpPr>
          <p:nvPr>
            <p:ph sz="quarter" idx="24"/>
          </p:nvPr>
        </p:nvSpPr>
        <p:spPr>
          <a:xfrm>
            <a:off x="889000" y="7096760"/>
            <a:ext cx="12801600" cy="6858000"/>
          </a:xfrm>
        </p:spPr>
        <p:txBody>
          <a:bodyPr>
            <a:noAutofit/>
          </a:bodyPr>
          <a:lstStyle/>
          <a:p>
            <a:pPr lvl="0">
              <a:spcBef>
                <a:spcPts val="0"/>
              </a:spcBef>
            </a:pPr>
            <a:r>
              <a:rPr lang="en-US" dirty="0"/>
              <a:t>Apes are highly social and their relationships with conspecifics are critical to their survival and well-being (i.e. dominance hierarchy, learning local culture, and tool use). </a:t>
            </a:r>
          </a:p>
          <a:p>
            <a:pPr lvl="0">
              <a:spcBef>
                <a:spcPts val="0"/>
              </a:spcBef>
            </a:pPr>
            <a:r>
              <a:rPr lang="en-US" dirty="0"/>
              <a:t>Relationships are manifested in rich means of communication, such as facial expressions, postures, and gestures. </a:t>
            </a:r>
          </a:p>
          <a:p>
            <a:pPr lvl="0">
              <a:spcBef>
                <a:spcPts val="0"/>
              </a:spcBef>
            </a:pPr>
            <a:r>
              <a:rPr lang="en-US" dirty="0"/>
              <a:t>Humans very often become part of the captive apes’ social environment. This is described as Human-Animal Relationships or HAR (</a:t>
            </a:r>
            <a:r>
              <a:rPr lang="en-US" dirty="0" err="1"/>
              <a:t>Hosey</a:t>
            </a:r>
            <a:r>
              <a:rPr lang="en-US" dirty="0"/>
              <a:t> </a:t>
            </a:r>
            <a:r>
              <a:rPr lang="en-US" dirty="0" smtClean="0"/>
              <a:t>2008)</a:t>
            </a:r>
            <a:r>
              <a:rPr lang="en-US" dirty="0"/>
              <a:t>. These relationships come in two forms: </a:t>
            </a:r>
            <a:endParaRPr lang="en-US" dirty="0" smtClean="0"/>
          </a:p>
          <a:p>
            <a:pPr lvl="5">
              <a:spcBef>
                <a:spcPts val="0"/>
              </a:spcBef>
            </a:pPr>
            <a:r>
              <a:rPr lang="en-US" sz="2800" dirty="0" smtClean="0"/>
              <a:t>Caregivers (familiars)</a:t>
            </a:r>
          </a:p>
          <a:p>
            <a:pPr lvl="5">
              <a:spcBef>
                <a:spcPts val="0"/>
              </a:spcBef>
            </a:pPr>
            <a:r>
              <a:rPr lang="en-US" sz="2800" dirty="0" smtClean="0"/>
              <a:t>Visitors (strangers)</a:t>
            </a:r>
            <a:endParaRPr lang="en-US" sz="2800" dirty="0"/>
          </a:p>
          <a:p>
            <a:pPr lvl="0">
              <a:spcBef>
                <a:spcPts val="0"/>
              </a:spcBef>
            </a:pPr>
            <a:r>
              <a:rPr lang="en-US" dirty="0" smtClean="0"/>
              <a:t>Apes </a:t>
            </a:r>
            <a:r>
              <a:rPr lang="en-US" dirty="0"/>
              <a:t>are the most popular of all zoo residents (Gold and </a:t>
            </a:r>
            <a:r>
              <a:rPr lang="en-US" dirty="0" err="1"/>
              <a:t>Benveniste</a:t>
            </a:r>
            <a:r>
              <a:rPr lang="en-US" dirty="0"/>
              <a:t>, 1995). </a:t>
            </a:r>
            <a:r>
              <a:rPr lang="en-US" dirty="0" smtClean="0"/>
              <a:t>However</a:t>
            </a:r>
            <a:r>
              <a:rPr lang="en-US" dirty="0"/>
              <a:t>, much research shows visitors are a potential source for stress (Davey, 2007; </a:t>
            </a:r>
            <a:r>
              <a:rPr lang="en-US" dirty="0" err="1"/>
              <a:t>Hosey</a:t>
            </a:r>
            <a:r>
              <a:rPr lang="en-US" dirty="0"/>
              <a:t>, 2000). This is particularly true for social species like apes. </a:t>
            </a:r>
          </a:p>
          <a:p>
            <a:pPr lvl="0">
              <a:spcBef>
                <a:spcPts val="0"/>
              </a:spcBef>
            </a:pPr>
            <a:r>
              <a:rPr lang="en-US" dirty="0"/>
              <a:t>The stress is related to a variety of factors including crowd size (Todd, Macdonald, &amp; Coleman, 2006; </a:t>
            </a:r>
            <a:r>
              <a:rPr lang="en-US" dirty="0" err="1"/>
              <a:t>Kuhar</a:t>
            </a:r>
            <a:r>
              <a:rPr lang="en-US" dirty="0"/>
              <a:t>, Smith, &amp; </a:t>
            </a:r>
            <a:r>
              <a:rPr lang="en-US" dirty="0" err="1"/>
              <a:t>Soltis</a:t>
            </a:r>
            <a:r>
              <a:rPr lang="en-US" dirty="0"/>
              <a:t>, 2008; </a:t>
            </a:r>
            <a:r>
              <a:rPr lang="en-US" dirty="0" err="1"/>
              <a:t>Glatston</a:t>
            </a:r>
            <a:r>
              <a:rPr lang="en-US" dirty="0"/>
              <a:t>, </a:t>
            </a:r>
            <a:r>
              <a:rPr lang="en-US" dirty="0" err="1"/>
              <a:t>Geilvoet-Soeteman</a:t>
            </a:r>
            <a:r>
              <a:rPr lang="en-US" dirty="0"/>
              <a:t>, </a:t>
            </a:r>
            <a:r>
              <a:rPr lang="en-US" dirty="0" err="1"/>
              <a:t>Hora-Pecek</a:t>
            </a:r>
            <a:r>
              <a:rPr lang="en-US" dirty="0"/>
              <a:t>, &amp; van </a:t>
            </a:r>
            <a:r>
              <a:rPr lang="en-US" dirty="0" err="1"/>
              <a:t>Hooff</a:t>
            </a:r>
            <a:r>
              <a:rPr lang="en-US" dirty="0"/>
              <a:t>, 1984; Jones &amp; </a:t>
            </a:r>
            <a:r>
              <a:rPr lang="en-US" dirty="0" err="1"/>
              <a:t>Wehnelt</a:t>
            </a:r>
            <a:r>
              <a:rPr lang="en-US" dirty="0"/>
              <a:t>, 2003 for review), location (Mitchell, et al. 1990), noise (</a:t>
            </a:r>
            <a:r>
              <a:rPr lang="en-US" dirty="0" err="1"/>
              <a:t>Birke</a:t>
            </a:r>
            <a:r>
              <a:rPr lang="en-US" dirty="0"/>
              <a:t>, 2002),  and visitor behavior (</a:t>
            </a:r>
            <a:r>
              <a:rPr lang="en-US" dirty="0" err="1"/>
              <a:t>Hosey</a:t>
            </a:r>
            <a:r>
              <a:rPr lang="en-US" dirty="0"/>
              <a:t> &amp; </a:t>
            </a:r>
            <a:r>
              <a:rPr lang="en-US" dirty="0" err="1"/>
              <a:t>Druck</a:t>
            </a:r>
            <a:r>
              <a:rPr lang="en-US" dirty="0"/>
              <a:t>, 1987; Mitchell, </a:t>
            </a:r>
            <a:r>
              <a:rPr lang="en-US" dirty="0" err="1"/>
              <a:t>Tromborg</a:t>
            </a:r>
            <a:r>
              <a:rPr lang="en-US" dirty="0"/>
              <a:t>, Kaufman, </a:t>
            </a:r>
            <a:r>
              <a:rPr lang="en-US" dirty="0" err="1"/>
              <a:t>Bargabs</a:t>
            </a:r>
            <a:r>
              <a:rPr lang="en-US" dirty="0"/>
              <a:t>, </a:t>
            </a:r>
            <a:r>
              <a:rPr lang="en-US" dirty="0" err="1"/>
              <a:t>Simoni</a:t>
            </a:r>
            <a:r>
              <a:rPr lang="en-US" dirty="0"/>
              <a:t>, &amp; </a:t>
            </a:r>
            <a:r>
              <a:rPr lang="en-US" dirty="0" err="1"/>
              <a:t>Geissler</a:t>
            </a:r>
            <a:r>
              <a:rPr lang="en-US" dirty="0"/>
              <a:t>, 1992).</a:t>
            </a:r>
          </a:p>
          <a:p>
            <a:pPr lvl="0">
              <a:spcBef>
                <a:spcPts val="0"/>
              </a:spcBef>
            </a:pPr>
            <a:r>
              <a:rPr lang="en-US" dirty="0"/>
              <a:t>Aggression toward the visitors is one behavioral pattern that is manifested in the presence of visitors (Mitchell, Herring, </a:t>
            </a:r>
            <a:r>
              <a:rPr lang="en-US" dirty="0" err="1"/>
              <a:t>Tromborg</a:t>
            </a:r>
            <a:r>
              <a:rPr lang="en-US" dirty="0"/>
              <a:t>, Dowd, Steiner, &amp; </a:t>
            </a:r>
            <a:r>
              <a:rPr lang="en-US" dirty="0" err="1"/>
              <a:t>Obradovich</a:t>
            </a:r>
            <a:r>
              <a:rPr lang="en-US" dirty="0"/>
              <a:t>, 1992; Mitchell, </a:t>
            </a:r>
            <a:r>
              <a:rPr lang="en-US" dirty="0" err="1"/>
              <a:t>Obradovich</a:t>
            </a:r>
            <a:r>
              <a:rPr lang="en-US" dirty="0"/>
              <a:t>, Herring, Dowd, &amp; </a:t>
            </a:r>
            <a:r>
              <a:rPr lang="en-US" dirty="0" err="1"/>
              <a:t>Tromborg</a:t>
            </a:r>
            <a:r>
              <a:rPr lang="en-US" dirty="0"/>
              <a:t>, 1991).  </a:t>
            </a:r>
          </a:p>
          <a:p>
            <a:pPr lvl="0">
              <a:spcBef>
                <a:spcPts val="0"/>
              </a:spcBef>
            </a:pPr>
            <a:r>
              <a:rPr lang="en-US" dirty="0"/>
              <a:t>Zoo visitors want to interact (</a:t>
            </a:r>
            <a:r>
              <a:rPr lang="en-US" dirty="0" err="1"/>
              <a:t>Kreger</a:t>
            </a:r>
            <a:r>
              <a:rPr lang="en-US" dirty="0"/>
              <a:t> &amp; </a:t>
            </a:r>
            <a:r>
              <a:rPr lang="en-US" dirty="0" err="1"/>
              <a:t>Mench</a:t>
            </a:r>
            <a:r>
              <a:rPr lang="en-US" dirty="0"/>
              <a:t>, 1995; Wood, 1998) and sometimes unknowingly engage in threatening behaviors (Mitchell, Herring, &amp; </a:t>
            </a:r>
            <a:r>
              <a:rPr lang="en-US" dirty="0" err="1"/>
              <a:t>Obradovich</a:t>
            </a:r>
            <a:r>
              <a:rPr lang="en-US" dirty="0"/>
              <a:t>, 1992).  Human visitors sometimes imitate the behaviors they see, such as </a:t>
            </a:r>
            <a:r>
              <a:rPr lang="en-US" dirty="0" smtClean="0"/>
              <a:t>vocalizations </a:t>
            </a:r>
            <a:r>
              <a:rPr lang="en-US" dirty="0"/>
              <a:t>(Cook &amp; </a:t>
            </a:r>
            <a:r>
              <a:rPr lang="en-US" dirty="0" err="1"/>
              <a:t>Hosey</a:t>
            </a:r>
            <a:r>
              <a:rPr lang="en-US" dirty="0"/>
              <a:t>, 1995) and hostile behaviors (</a:t>
            </a:r>
            <a:r>
              <a:rPr lang="en-US" dirty="0" err="1"/>
              <a:t>Nimon</a:t>
            </a:r>
            <a:r>
              <a:rPr lang="en-US" dirty="0"/>
              <a:t> &amp; </a:t>
            </a:r>
            <a:r>
              <a:rPr lang="en-US" dirty="0" err="1"/>
              <a:t>Dalziel</a:t>
            </a:r>
            <a:r>
              <a:rPr lang="en-US" dirty="0"/>
              <a:t>, 1992). </a:t>
            </a:r>
          </a:p>
          <a:p>
            <a:pPr lvl="0">
              <a:spcBef>
                <a:spcPts val="0"/>
              </a:spcBef>
            </a:pPr>
            <a:r>
              <a:rPr lang="en-US" dirty="0"/>
              <a:t>The apes respond to this and it escalates the interaction, causing heightened aggression and increased stress</a:t>
            </a:r>
            <a:r>
              <a:rPr lang="en-US" dirty="0" smtClean="0"/>
              <a:t>.</a:t>
            </a:r>
          </a:p>
          <a:p>
            <a:pPr lvl="0">
              <a:spcBef>
                <a:spcPts val="0"/>
              </a:spcBef>
            </a:pPr>
            <a:r>
              <a:rPr lang="en-US" dirty="0" smtClean="0"/>
              <a:t>The goal of this study was to promote chimpanzee friendly behavior to </a:t>
            </a:r>
            <a:r>
              <a:rPr lang="en-US" dirty="0" smtClean="0"/>
              <a:t>promote </a:t>
            </a:r>
            <a:r>
              <a:rPr lang="en-US" dirty="0" smtClean="0"/>
              <a:t>a more positive experience for zoo visitors as well as zoo residents. </a:t>
            </a:r>
            <a:endParaRPr lang="en-US" dirty="0"/>
          </a:p>
          <a:p>
            <a:pPr>
              <a:spcBef>
                <a:spcPts val="0"/>
              </a:spcBef>
            </a:pPr>
            <a:endParaRPr lang="en-US" dirty="0"/>
          </a:p>
        </p:txBody>
      </p:sp>
      <p:sp>
        <p:nvSpPr>
          <p:cNvPr id="7" name="Text Placeholder 6"/>
          <p:cNvSpPr>
            <a:spLocks noGrp="1"/>
          </p:cNvSpPr>
          <p:nvPr>
            <p:ph type="body" sz="quarter" idx="17"/>
          </p:nvPr>
        </p:nvSpPr>
        <p:spPr>
          <a:xfrm>
            <a:off x="1143000" y="20392941"/>
            <a:ext cx="12801600" cy="1219200"/>
          </a:xfrm>
          <a:solidFill>
            <a:schemeClr val="accent6"/>
          </a:solidFill>
        </p:spPr>
        <p:txBody>
          <a:bodyPr/>
          <a:lstStyle/>
          <a:p>
            <a:r>
              <a:rPr lang="en-US" dirty="0" smtClean="0"/>
              <a:t>Methods</a:t>
            </a:r>
            <a:endParaRPr lang="en-US" dirty="0"/>
          </a:p>
        </p:txBody>
      </p:sp>
      <p:sp>
        <p:nvSpPr>
          <p:cNvPr id="12" name="Content Placeholder 11"/>
          <p:cNvSpPr>
            <a:spLocks noGrp="1"/>
          </p:cNvSpPr>
          <p:nvPr>
            <p:ph sz="quarter" idx="25"/>
          </p:nvPr>
        </p:nvSpPr>
        <p:spPr>
          <a:xfrm>
            <a:off x="1143000" y="21612141"/>
            <a:ext cx="12801600" cy="4158839"/>
          </a:xfrm>
        </p:spPr>
        <p:txBody>
          <a:bodyPr>
            <a:normAutofit/>
          </a:bodyPr>
          <a:lstStyle/>
          <a:p>
            <a:pPr>
              <a:spcBef>
                <a:spcPts val="0"/>
              </a:spcBef>
            </a:pPr>
            <a:r>
              <a:rPr lang="en-US" dirty="0" smtClean="0"/>
              <a:t>Two </a:t>
            </a:r>
            <a:r>
              <a:rPr lang="en-US" dirty="0"/>
              <a:t>cameras recorded the behavior of zoo visitors on a viewing platform beside a 2-acre chimpanzee island at the Zoo of Northwest Florida. </a:t>
            </a:r>
          </a:p>
          <a:p>
            <a:pPr lvl="1">
              <a:spcBef>
                <a:spcPts val="0"/>
              </a:spcBef>
            </a:pPr>
            <a:r>
              <a:rPr lang="en-US" sz="2800" dirty="0"/>
              <a:t>In the </a:t>
            </a:r>
            <a:r>
              <a:rPr lang="en-US" sz="2800" b="1" dirty="0"/>
              <a:t>sign condition</a:t>
            </a:r>
            <a:r>
              <a:rPr lang="en-US" sz="2800" dirty="0"/>
              <a:t>, a sign was placed on the viewing platform with descriptions and graphics of friendly chimpanzee behaviors, such as head nods and play faces.</a:t>
            </a:r>
          </a:p>
          <a:p>
            <a:pPr lvl="1">
              <a:spcBef>
                <a:spcPts val="0"/>
              </a:spcBef>
            </a:pPr>
            <a:r>
              <a:rPr lang="en-US" sz="2800" dirty="0"/>
              <a:t>In the </a:t>
            </a:r>
            <a:r>
              <a:rPr lang="en-US" sz="2800" b="1" dirty="0"/>
              <a:t>docent condition</a:t>
            </a:r>
            <a:r>
              <a:rPr lang="en-US" sz="2800" dirty="0"/>
              <a:t> (no sign), a docent encouraged visitors to use head nods, and provided visitors with general chimpanzee facts</a:t>
            </a:r>
            <a:r>
              <a:rPr lang="en-US" sz="2800" dirty="0" smtClean="0"/>
              <a:t>.</a:t>
            </a:r>
          </a:p>
          <a:p>
            <a:pPr lvl="1">
              <a:spcBef>
                <a:spcPts val="0"/>
              </a:spcBef>
            </a:pPr>
            <a:r>
              <a:rPr lang="en-US" sz="2800" dirty="0" smtClean="0"/>
              <a:t>In the </a:t>
            </a:r>
            <a:r>
              <a:rPr lang="en-US" sz="2800" b="1" dirty="0" smtClean="0"/>
              <a:t>control condition</a:t>
            </a:r>
            <a:r>
              <a:rPr lang="en-US" sz="2800" dirty="0" smtClean="0"/>
              <a:t> there was no sign or docent</a:t>
            </a:r>
            <a:endParaRPr lang="en-US" sz="2800" dirty="0"/>
          </a:p>
          <a:p>
            <a:pPr marL="0" indent="0">
              <a:spcBef>
                <a:spcPts val="0"/>
              </a:spcBef>
              <a:buNone/>
            </a:pPr>
            <a:endParaRPr lang="en-US" sz="2400" dirty="0"/>
          </a:p>
        </p:txBody>
      </p:sp>
      <p:sp>
        <p:nvSpPr>
          <p:cNvPr id="8" name="Text Placeholder 7"/>
          <p:cNvSpPr>
            <a:spLocks noGrp="1"/>
          </p:cNvSpPr>
          <p:nvPr>
            <p:ph type="body" sz="quarter" idx="19"/>
          </p:nvPr>
        </p:nvSpPr>
        <p:spPr>
          <a:xfrm>
            <a:off x="29818918" y="5913661"/>
            <a:ext cx="12801600" cy="1219200"/>
          </a:xfrm>
          <a:solidFill>
            <a:schemeClr val="bg1">
              <a:lumMod val="50000"/>
            </a:schemeClr>
          </a:solidFill>
        </p:spPr>
        <p:txBody>
          <a:bodyPr/>
          <a:lstStyle/>
          <a:p>
            <a:r>
              <a:rPr lang="en-US" dirty="0" smtClean="0"/>
              <a:t>Chimpanzee Results</a:t>
            </a:r>
            <a:endParaRPr lang="en-US" dirty="0"/>
          </a:p>
        </p:txBody>
      </p:sp>
      <p:sp>
        <p:nvSpPr>
          <p:cNvPr id="9" name="Text Placeholder 8"/>
          <p:cNvSpPr>
            <a:spLocks noGrp="1"/>
          </p:cNvSpPr>
          <p:nvPr>
            <p:ph type="body" sz="quarter" idx="21"/>
          </p:nvPr>
        </p:nvSpPr>
        <p:spPr>
          <a:xfrm>
            <a:off x="15544800" y="7579360"/>
            <a:ext cx="12801600" cy="1219200"/>
          </a:xfrm>
        </p:spPr>
        <p:txBody>
          <a:bodyPr/>
          <a:lstStyle/>
          <a:p>
            <a:r>
              <a:rPr lang="en-US" dirty="0" err="1" smtClean="0"/>
              <a:t>Vistor</a:t>
            </a:r>
            <a:r>
              <a:rPr lang="en-US" dirty="0" smtClean="0"/>
              <a:t> Results</a:t>
            </a:r>
            <a:endParaRPr lang="en-US" dirty="0"/>
          </a:p>
        </p:txBody>
      </p:sp>
      <p:sp>
        <p:nvSpPr>
          <p:cNvPr id="18" name="Text Placeholder 17"/>
          <p:cNvSpPr>
            <a:spLocks noGrp="1"/>
          </p:cNvSpPr>
          <p:nvPr>
            <p:ph type="body" sz="quarter" idx="31"/>
          </p:nvPr>
        </p:nvSpPr>
        <p:spPr>
          <a:xfrm>
            <a:off x="29622107" y="16530226"/>
            <a:ext cx="12801600" cy="1219200"/>
          </a:xfrm>
          <a:solidFill>
            <a:schemeClr val="tx2">
              <a:lumMod val="75000"/>
              <a:lumOff val="25000"/>
            </a:schemeClr>
          </a:solidFill>
        </p:spPr>
        <p:txBody>
          <a:bodyPr/>
          <a:lstStyle/>
          <a:p>
            <a:r>
              <a:rPr lang="en-US" dirty="0" smtClean="0"/>
              <a:t>Discussion &amp; Conclusion</a:t>
            </a:r>
            <a:endParaRPr lang="en-US" dirty="0"/>
          </a:p>
        </p:txBody>
      </p:sp>
      <p:sp>
        <p:nvSpPr>
          <p:cNvPr id="19" name="Content Placeholder 18"/>
          <p:cNvSpPr>
            <a:spLocks noGrp="1"/>
          </p:cNvSpPr>
          <p:nvPr>
            <p:ph sz="quarter" idx="32"/>
          </p:nvPr>
        </p:nvSpPr>
        <p:spPr>
          <a:xfrm>
            <a:off x="29658657" y="17785285"/>
            <a:ext cx="12801600" cy="15133115"/>
          </a:xfrm>
        </p:spPr>
        <p:txBody>
          <a:bodyPr>
            <a:noAutofit/>
          </a:bodyPr>
          <a:lstStyle/>
          <a:p>
            <a:pPr>
              <a:spcBef>
                <a:spcPct val="0"/>
              </a:spcBef>
            </a:pPr>
            <a:r>
              <a:rPr lang="en-US" dirty="0" smtClean="0">
                <a:latin typeface="Calibri" charset="0"/>
                <a:ea typeface="ＭＳ Ｐゴシック" charset="0"/>
                <a:cs typeface="ＭＳ Ｐゴシック" charset="0"/>
              </a:rPr>
              <a:t>This study shows </a:t>
            </a:r>
            <a:r>
              <a:rPr lang="en-US" dirty="0">
                <a:latin typeface="Calibri" charset="0"/>
                <a:ea typeface="ＭＳ Ｐゴシック" charset="0"/>
                <a:cs typeface="ＭＳ Ｐゴシック" charset="0"/>
              </a:rPr>
              <a:t>we can </a:t>
            </a:r>
            <a:r>
              <a:rPr lang="en-US" dirty="0" smtClean="0">
                <a:latin typeface="Calibri" charset="0"/>
                <a:ea typeface="ＭＳ Ｐゴシック" charset="0"/>
                <a:cs typeface="ＭＳ Ｐゴシック" charset="0"/>
              </a:rPr>
              <a:t>change the </a:t>
            </a:r>
            <a:r>
              <a:rPr lang="en-US" dirty="0">
                <a:latin typeface="Calibri" charset="0"/>
                <a:ea typeface="ＭＳ Ｐゴシック" charset="0"/>
                <a:cs typeface="ＭＳ Ｐゴシック" charset="0"/>
              </a:rPr>
              <a:t>behavior of zoo </a:t>
            </a:r>
            <a:r>
              <a:rPr lang="en-US" dirty="0" smtClean="0">
                <a:latin typeface="Calibri" charset="0"/>
                <a:ea typeface="ＭＳ Ｐゴシック" charset="0"/>
                <a:cs typeface="ＭＳ Ｐゴシック" charset="0"/>
              </a:rPr>
              <a:t>visitors</a:t>
            </a:r>
            <a:r>
              <a:rPr lang="en-US" dirty="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by educating them on appropriate chimpanzee behaviors and how to use them. This study also shows that the use of chimpanzee behaviors promotes </a:t>
            </a:r>
            <a:r>
              <a:rPr lang="en-US" smtClean="0">
                <a:latin typeface="Calibri" charset="0"/>
                <a:ea typeface="ＭＳ Ｐゴシック" charset="0"/>
                <a:cs typeface="ＭＳ Ｐゴシック" charset="0"/>
              </a:rPr>
              <a:t>a </a:t>
            </a:r>
            <a:r>
              <a:rPr lang="en-US" smtClean="0">
                <a:latin typeface="Calibri" charset="0"/>
                <a:ea typeface="ＭＳ Ｐゴシック" charset="0"/>
                <a:cs typeface="ＭＳ Ｐゴシック" charset="0"/>
              </a:rPr>
              <a:t>more activity </a:t>
            </a:r>
            <a:r>
              <a:rPr lang="en-US" dirty="0" smtClean="0">
                <a:latin typeface="Calibri" charset="0"/>
                <a:ea typeface="ＭＳ Ｐゴシック" charset="0"/>
                <a:cs typeface="ＭＳ Ｐゴシック" charset="0"/>
              </a:rPr>
              <a:t>in chimpanzees. </a:t>
            </a:r>
            <a:endParaRPr lang="en-US" dirty="0">
              <a:latin typeface="Calibri" charset="0"/>
              <a:ea typeface="ＭＳ Ｐゴシック" charset="0"/>
              <a:cs typeface="ＭＳ Ｐゴシック" charset="0"/>
            </a:endParaRPr>
          </a:p>
          <a:p>
            <a:pPr>
              <a:spcBef>
                <a:spcPct val="0"/>
              </a:spcBef>
            </a:pPr>
            <a:r>
              <a:rPr lang="en-US" dirty="0" smtClean="0">
                <a:latin typeface="Calibri" charset="0"/>
                <a:ea typeface="ＭＳ Ｐゴシック" charset="0"/>
                <a:cs typeface="ＭＳ Ｐゴシック" charset="0"/>
              </a:rPr>
              <a:t>This type of visitor education and use of species-specific behaviors can provide </a:t>
            </a:r>
            <a:r>
              <a:rPr lang="en-US" dirty="0">
                <a:latin typeface="Calibri" charset="0"/>
                <a:ea typeface="ＭＳ Ｐゴシック" charset="0"/>
                <a:cs typeface="ＭＳ Ｐゴシック" charset="0"/>
              </a:rPr>
              <a:t>a means in interact with the chimpanzees in a positive </a:t>
            </a:r>
            <a:r>
              <a:rPr lang="en-US" dirty="0" smtClean="0">
                <a:latin typeface="Calibri" charset="0"/>
                <a:ea typeface="ＭＳ Ｐゴシック" charset="0"/>
                <a:cs typeface="ＭＳ Ｐゴシック" charset="0"/>
              </a:rPr>
              <a:t>way. This </a:t>
            </a:r>
            <a:r>
              <a:rPr lang="en-US" dirty="0">
                <a:latin typeface="Calibri" charset="0"/>
                <a:ea typeface="ＭＳ Ｐゴシック" charset="0"/>
                <a:cs typeface="ＭＳ Ｐゴシック" charset="0"/>
              </a:rPr>
              <a:t>in turn effects the behavior of </a:t>
            </a:r>
            <a:r>
              <a:rPr lang="en-US" dirty="0" smtClean="0">
                <a:latin typeface="Calibri" charset="0"/>
                <a:ea typeface="ＭＳ Ｐゴシック" charset="0"/>
                <a:cs typeface="ＭＳ Ｐゴシック" charset="0"/>
              </a:rPr>
              <a:t>chimpanzees.</a:t>
            </a:r>
          </a:p>
          <a:p>
            <a:pPr>
              <a:spcBef>
                <a:spcPct val="0"/>
              </a:spcBef>
            </a:pPr>
            <a:r>
              <a:rPr lang="en-US" dirty="0"/>
              <a:t>The graphic sign and docent presence can be considered effective manipulations because their implementation resulted in behavioral changes that were emphasized in each </a:t>
            </a:r>
            <a:r>
              <a:rPr lang="en-US" dirty="0" smtClean="0"/>
              <a:t>condition.</a:t>
            </a:r>
          </a:p>
          <a:p>
            <a:pPr>
              <a:spcBef>
                <a:spcPct val="0"/>
              </a:spcBef>
            </a:pPr>
            <a:r>
              <a:rPr lang="en-US" dirty="0"/>
              <a:t>T</a:t>
            </a:r>
            <a:r>
              <a:rPr lang="en-US" dirty="0" smtClean="0"/>
              <a:t>he </a:t>
            </a:r>
            <a:r>
              <a:rPr lang="en-US" dirty="0"/>
              <a:t>use of the head nod and play slap by zoo visitors may also serve to increase friendly interactions between human visitors and chimpanzee residents. </a:t>
            </a:r>
            <a:endParaRPr lang="en-US" dirty="0" smtClean="0"/>
          </a:p>
          <a:p>
            <a:pPr>
              <a:spcBef>
                <a:spcPct val="0"/>
              </a:spcBef>
            </a:pPr>
            <a:r>
              <a:rPr lang="en-US" dirty="0"/>
              <a:t>The use of friendly behaviors by zoo visitors can serve to mediate any stress to nonhuman residents, promoting the welfare mission of the zoo. </a:t>
            </a:r>
            <a:endParaRPr lang="en-US" dirty="0" smtClean="0"/>
          </a:p>
          <a:p>
            <a:pPr>
              <a:spcBef>
                <a:spcPct val="0"/>
              </a:spcBef>
            </a:pPr>
            <a:r>
              <a:rPr lang="en-US" dirty="0" smtClean="0"/>
              <a:t>Changed </a:t>
            </a:r>
            <a:r>
              <a:rPr lang="en-US" dirty="0"/>
              <a:t>visitor behavior can result in positive behavioral changes in captive nonhuman primates. Caregivers’ use of friendly behaviors decreased aggression and increased affiliation in a captive chimpanzee population (</a:t>
            </a:r>
            <a:r>
              <a:rPr lang="en-US" dirty="0" err="1"/>
              <a:t>Jensvold</a:t>
            </a:r>
            <a:r>
              <a:rPr lang="en-US" dirty="0"/>
              <a:t>, 2008), suggesting that humans’ use of friendly chimpanzee behaviors does impact chimpanzee behavior. </a:t>
            </a:r>
            <a:endParaRPr lang="en-US" dirty="0" smtClean="0"/>
          </a:p>
          <a:p>
            <a:pPr>
              <a:spcBef>
                <a:spcPct val="0"/>
              </a:spcBef>
            </a:pPr>
            <a:r>
              <a:rPr lang="en-US" dirty="0"/>
              <a:t>Ultimately, captive zoo animals serve as a means for visitors to connect with the natural world (</a:t>
            </a:r>
            <a:r>
              <a:rPr lang="en-US" dirty="0" err="1"/>
              <a:t>Rabb</a:t>
            </a:r>
            <a:r>
              <a:rPr lang="en-US" dirty="0"/>
              <a:t> &amp; Saunders, 2005). In the current climate of endangered species, habitat loss, and destruction of natural resources, zoos must now shift from institutions promoting environmental knowledge to institutions facilitating positive relationships between humans and nature (Ogden &amp; Heimlich, 2009; Vining, 2003). In this regard, interactive educational programs which emphasize the use of species-specific, friendly behavior by zoo visitors can be a powerful tool to fulfill both the educational and conservational missions of the modern zoo. </a:t>
            </a:r>
          </a:p>
          <a:p>
            <a:pPr>
              <a:spcBef>
                <a:spcPct val="0"/>
              </a:spcBef>
            </a:pPr>
            <a:endParaRPr lang="en-US" dirty="0" smtClean="0">
              <a:latin typeface="Calibri" charset="0"/>
              <a:ea typeface="ＭＳ Ｐゴシック" charset="0"/>
              <a:cs typeface="ＭＳ Ｐゴシック" charset="0"/>
            </a:endParaRPr>
          </a:p>
          <a:p>
            <a:pPr>
              <a:spcBef>
                <a:spcPct val="0"/>
              </a:spcBef>
            </a:pPr>
            <a:endParaRPr lang="en-US" dirty="0">
              <a:latin typeface="Calibri" charset="0"/>
              <a:ea typeface="ＭＳ Ｐゴシック" charset="0"/>
              <a:cs typeface="ＭＳ Ｐゴシック" charset="0"/>
            </a:endParaRPr>
          </a:p>
          <a:p>
            <a:endParaRPr lang="en-US" dirty="0">
              <a:latin typeface="Calibri" charset="0"/>
              <a:ea typeface="ＭＳ Ｐゴシック" charset="0"/>
              <a:cs typeface="ＭＳ Ｐゴシック" charset="0"/>
            </a:endParaRPr>
          </a:p>
          <a:p>
            <a:pPr marL="0" indent="0">
              <a:buNone/>
            </a:pPr>
            <a:endParaRPr lang="en-US" dirty="0"/>
          </a:p>
        </p:txBody>
      </p:sp>
      <p:sp>
        <p:nvSpPr>
          <p:cNvPr id="38" name="Rectangle 37"/>
          <p:cNvSpPr/>
          <p:nvPr/>
        </p:nvSpPr>
        <p:spPr>
          <a:xfrm>
            <a:off x="15565169" y="8928384"/>
            <a:ext cx="3961391" cy="461665"/>
          </a:xfrm>
          <a:prstGeom prst="rect">
            <a:avLst/>
          </a:prstGeom>
        </p:spPr>
        <p:txBody>
          <a:bodyPr wrap="none">
            <a:spAutoFit/>
          </a:bodyPr>
          <a:lstStyle/>
          <a:p>
            <a:r>
              <a:rPr lang="en-US" sz="2400" b="1" dirty="0" smtClean="0"/>
              <a:t>Figure 1. Visitor Activity Level</a:t>
            </a:r>
            <a:endParaRPr lang="en-US" sz="2400" b="1" dirty="0"/>
          </a:p>
        </p:txBody>
      </p:sp>
      <p:graphicFrame>
        <p:nvGraphicFramePr>
          <p:cNvPr id="26" name="Chart 25"/>
          <p:cNvGraphicFramePr/>
          <p:nvPr>
            <p:extLst>
              <p:ext uri="{D42A27DB-BD31-4B8C-83A1-F6EECF244321}">
                <p14:modId xmlns:p14="http://schemas.microsoft.com/office/powerpoint/2010/main" val="1793303124"/>
              </p:ext>
            </p:extLst>
          </p:nvPr>
        </p:nvGraphicFramePr>
        <p:xfrm>
          <a:off x="15891802" y="29632119"/>
          <a:ext cx="6257070" cy="4500726"/>
        </p:xfrm>
        <a:graphic>
          <a:graphicData uri="http://schemas.openxmlformats.org/drawingml/2006/chart">
            <c:chart xmlns:c="http://schemas.openxmlformats.org/drawingml/2006/chart" xmlns:r="http://schemas.openxmlformats.org/officeDocument/2006/relationships" r:id="rId3"/>
          </a:graphicData>
        </a:graphic>
      </p:graphicFrame>
      <p:sp>
        <p:nvSpPr>
          <p:cNvPr id="29" name="Rectangle 28"/>
          <p:cNvSpPr/>
          <p:nvPr/>
        </p:nvSpPr>
        <p:spPr>
          <a:xfrm>
            <a:off x="15670580" y="20598082"/>
            <a:ext cx="10834157" cy="461665"/>
          </a:xfrm>
          <a:prstGeom prst="rect">
            <a:avLst/>
          </a:prstGeom>
        </p:spPr>
        <p:txBody>
          <a:bodyPr wrap="square">
            <a:spAutoFit/>
          </a:bodyPr>
          <a:lstStyle/>
          <a:p>
            <a:r>
              <a:rPr lang="en-US" sz="2400" b="1" dirty="0" smtClean="0"/>
              <a:t>Figure 2. &amp; Figure 3. Visitor’s Use of </a:t>
            </a:r>
            <a:r>
              <a:rPr lang="en-US" sz="2400" b="1" dirty="0"/>
              <a:t>C</a:t>
            </a:r>
            <a:r>
              <a:rPr lang="en-US" sz="2400" b="1" dirty="0" smtClean="0"/>
              <a:t>himpanzee Behaviors  </a:t>
            </a:r>
            <a:endParaRPr lang="en-US" sz="2400" b="1" dirty="0"/>
          </a:p>
        </p:txBody>
      </p:sp>
      <p:grpSp>
        <p:nvGrpSpPr>
          <p:cNvPr id="36" name="Group 35"/>
          <p:cNvGrpSpPr/>
          <p:nvPr/>
        </p:nvGrpSpPr>
        <p:grpSpPr bwMode="auto">
          <a:xfrm>
            <a:off x="17018945" y="9654274"/>
            <a:ext cx="10083960" cy="7498343"/>
            <a:chOff x="0" y="0"/>
            <a:chExt cx="4127500" cy="3039091"/>
          </a:xfrm>
        </p:grpSpPr>
        <p:grpSp>
          <p:nvGrpSpPr>
            <p:cNvPr id="37" name="Group 36"/>
            <p:cNvGrpSpPr>
              <a:grpSpLocks/>
            </p:cNvGrpSpPr>
            <p:nvPr/>
          </p:nvGrpSpPr>
          <p:grpSpPr bwMode="auto">
            <a:xfrm>
              <a:off x="0" y="0"/>
              <a:ext cx="4127500" cy="3039091"/>
              <a:chOff x="0" y="0"/>
              <a:chExt cx="4127500" cy="3039091"/>
            </a:xfrm>
          </p:grpSpPr>
          <p:pic>
            <p:nvPicPr>
              <p:cNvPr id="40"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27500" cy="275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1" name="Text Box 5"/>
              <p:cNvSpPr txBox="1">
                <a:spLocks noChangeArrowheads="1"/>
              </p:cNvSpPr>
              <p:nvPr/>
            </p:nvSpPr>
            <p:spPr bwMode="auto">
              <a:xfrm>
                <a:off x="414287" y="2743200"/>
                <a:ext cx="957580" cy="295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marL="0" marR="0" fontAlgn="base">
                  <a:spcBef>
                    <a:spcPts val="0"/>
                  </a:spcBef>
                  <a:spcAft>
                    <a:spcPts val="0"/>
                  </a:spcAft>
                </a:pPr>
                <a:r>
                  <a:rPr lang="en-US" sz="2400" kern="1200" dirty="0">
                    <a:solidFill>
                      <a:srgbClr val="000000"/>
                    </a:solidFill>
                    <a:effectLst/>
                    <a:latin typeface="Arial"/>
                    <a:ea typeface="ＭＳ Ｐゴシック"/>
                    <a:cs typeface="ＭＳ Ｐゴシック"/>
                  </a:rPr>
                  <a:t>= </a:t>
                </a:r>
                <a:r>
                  <a:rPr lang="en-US" sz="2400" i="1" kern="1200" dirty="0">
                    <a:solidFill>
                      <a:srgbClr val="000000"/>
                    </a:solidFill>
                    <a:effectLst/>
                    <a:latin typeface="Arial"/>
                    <a:ea typeface="ＭＳ Ｐゴシック"/>
                    <a:cs typeface="ＭＳ Ｐゴシック"/>
                  </a:rPr>
                  <a:t>p</a:t>
                </a:r>
                <a:r>
                  <a:rPr lang="en-US" sz="2400" kern="1200" dirty="0">
                    <a:solidFill>
                      <a:srgbClr val="000000"/>
                    </a:solidFill>
                    <a:effectLst/>
                    <a:latin typeface="Arial"/>
                    <a:ea typeface="ＭＳ Ｐゴシック"/>
                    <a:cs typeface="ＭＳ Ｐゴシック"/>
                  </a:rPr>
                  <a:t> &lt;.001</a:t>
                </a:r>
                <a:endParaRPr lang="en-US" sz="2400" dirty="0">
                  <a:effectLst/>
                  <a:latin typeface="Times"/>
                  <a:ea typeface="ＭＳ 明朝"/>
                  <a:cs typeface="Times New Roman"/>
                </a:endParaRPr>
              </a:p>
            </p:txBody>
          </p:sp>
          <p:sp>
            <p:nvSpPr>
              <p:cNvPr id="42" name="5-Point Star 41"/>
              <p:cNvSpPr/>
              <p:nvPr/>
            </p:nvSpPr>
            <p:spPr>
              <a:xfrm>
                <a:off x="304800" y="2838360"/>
                <a:ext cx="46038" cy="46035"/>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1200">
                    <a:effectLst/>
                    <a:ea typeface="Times New Roman"/>
                    <a:cs typeface="Times New Roman"/>
                  </a:rPr>
                  <a:t> </a:t>
                </a:r>
                <a:endParaRPr lang="en-US" sz="1200">
                  <a:effectLst/>
                  <a:ea typeface="ＭＳ 明朝"/>
                  <a:cs typeface="Times New Roman"/>
                </a:endParaRPr>
              </a:p>
            </p:txBody>
          </p:sp>
          <p:sp>
            <p:nvSpPr>
              <p:cNvPr id="43" name="5-Point Star 42"/>
              <p:cNvSpPr/>
              <p:nvPr/>
            </p:nvSpPr>
            <p:spPr>
              <a:xfrm>
                <a:off x="2468563" y="685755"/>
                <a:ext cx="46037" cy="46035"/>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1200">
                    <a:effectLst/>
                    <a:ea typeface="Times New Roman"/>
                    <a:cs typeface="Times New Roman"/>
                  </a:rPr>
                  <a:t> </a:t>
                </a:r>
                <a:endParaRPr lang="en-US" sz="1200">
                  <a:effectLst/>
                  <a:ea typeface="ＭＳ 明朝"/>
                  <a:cs typeface="Times New Roman"/>
                </a:endParaRPr>
              </a:p>
            </p:txBody>
          </p:sp>
          <p:sp>
            <p:nvSpPr>
              <p:cNvPr id="44" name="5-Point Star 43"/>
              <p:cNvSpPr/>
              <p:nvPr/>
            </p:nvSpPr>
            <p:spPr>
              <a:xfrm>
                <a:off x="3459163" y="533365"/>
                <a:ext cx="46037" cy="46035"/>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1200">
                    <a:effectLst/>
                    <a:ea typeface="Times New Roman"/>
                    <a:cs typeface="Times New Roman"/>
                  </a:rPr>
                  <a:t> </a:t>
                </a:r>
                <a:endParaRPr lang="en-US" sz="1200">
                  <a:effectLst/>
                  <a:ea typeface="ＭＳ 明朝"/>
                  <a:cs typeface="Times New Roman"/>
                </a:endParaRPr>
              </a:p>
            </p:txBody>
          </p:sp>
        </p:grpSp>
        <p:sp>
          <p:nvSpPr>
            <p:cNvPr id="39" name="Text Box 3"/>
            <p:cNvSpPr txBox="1">
              <a:spLocks noChangeArrowheads="1"/>
            </p:cNvSpPr>
            <p:nvPr/>
          </p:nvSpPr>
          <p:spPr bwMode="auto">
            <a:xfrm>
              <a:off x="3124200" y="1433072"/>
              <a:ext cx="761364" cy="246998"/>
            </a:xfrm>
            <a:prstGeom prst="rect">
              <a:avLst/>
            </a:prstGeom>
            <a:solidFill>
              <a:schemeClr val="bg2"/>
            </a:solidFill>
            <a:ln w="9525">
              <a:solidFill>
                <a:schemeClr val="tx1"/>
              </a:solidFill>
              <a:miter lim="800000"/>
              <a:headEnd/>
              <a:tailEnd/>
            </a:ln>
          </p:spPr>
          <p:txBody>
            <a:bodyPr wrap="square">
              <a:noAutofit/>
            </a:bodyPr>
            <a:lstStyle/>
            <a:p>
              <a:pPr marL="0" marR="0" fontAlgn="base">
                <a:spcBef>
                  <a:spcPts val="0"/>
                </a:spcBef>
                <a:spcAft>
                  <a:spcPts val="0"/>
                </a:spcAft>
              </a:pPr>
              <a:r>
                <a:rPr lang="en-US" sz="2400" kern="1200">
                  <a:solidFill>
                    <a:srgbClr val="000000"/>
                  </a:solidFill>
                  <a:effectLst/>
                  <a:latin typeface="Arial"/>
                  <a:ea typeface="ＭＳ Ｐゴシック"/>
                  <a:cs typeface="ＭＳ Ｐゴシック"/>
                </a:rPr>
                <a:t>SR = 4.48</a:t>
              </a:r>
              <a:endParaRPr lang="en-US" sz="2400">
                <a:effectLst/>
                <a:latin typeface="Times"/>
                <a:ea typeface="ＭＳ 明朝"/>
                <a:cs typeface="Times New Roman"/>
              </a:endParaRPr>
            </a:p>
          </p:txBody>
        </p:sp>
      </p:grpSp>
      <p:sp>
        <p:nvSpPr>
          <p:cNvPr id="45" name="Rectangle 44"/>
          <p:cNvSpPr/>
          <p:nvPr/>
        </p:nvSpPr>
        <p:spPr>
          <a:xfrm>
            <a:off x="15897784" y="16858372"/>
            <a:ext cx="12537024" cy="3539431"/>
          </a:xfrm>
          <a:prstGeom prst="rect">
            <a:avLst/>
          </a:prstGeom>
        </p:spPr>
        <p:txBody>
          <a:bodyPr wrap="square">
            <a:spAutoFit/>
          </a:bodyPr>
          <a:lstStyle/>
          <a:p>
            <a:pPr marL="342900" indent="-342900">
              <a:buFont typeface="Arial"/>
              <a:buChar char="•"/>
            </a:pPr>
            <a:r>
              <a:rPr lang="en-US" sz="2800" dirty="0" smtClean="0"/>
              <a:t>Figure 1 illustrates </a:t>
            </a:r>
            <a:r>
              <a:rPr lang="en-US" sz="2800" dirty="0"/>
              <a:t>the expected and observed frequencies of intervals containing active and passive behaviors, respectively. The circles represent the expected frequencies of active and passive behavior. The top portion of the bars illustrates the observed frequencies. Stars indicate statistical significance</a:t>
            </a:r>
            <a:r>
              <a:rPr lang="en-US" sz="2800" dirty="0" smtClean="0"/>
              <a:t>.</a:t>
            </a:r>
            <a:endParaRPr lang="en-US" sz="2800" dirty="0"/>
          </a:p>
          <a:p>
            <a:pPr marL="342900" lvl="0" indent="-342900">
              <a:buFont typeface="Arial"/>
              <a:buChar char="•"/>
            </a:pPr>
            <a:r>
              <a:rPr lang="en-US" sz="2800" dirty="0"/>
              <a:t>Visitors were significantly </a:t>
            </a:r>
            <a:r>
              <a:rPr lang="en-US" sz="2800" b="1" dirty="0"/>
              <a:t>more</a:t>
            </a:r>
            <a:r>
              <a:rPr lang="en-US" sz="2800" dirty="0"/>
              <a:t> active in the sign condition than would be expected given the null hypothesis, SR = 4.48, </a:t>
            </a:r>
            <a:r>
              <a:rPr lang="en-US" sz="2800" i="1" dirty="0"/>
              <a:t>p</a:t>
            </a:r>
            <a:r>
              <a:rPr lang="en-US" sz="2800" dirty="0"/>
              <a:t> = &lt;.001. Visitors were significantly </a:t>
            </a:r>
            <a:r>
              <a:rPr lang="en-US" sz="2800" b="1" dirty="0"/>
              <a:t>less</a:t>
            </a:r>
            <a:r>
              <a:rPr lang="en-US" sz="2800" dirty="0"/>
              <a:t> active in the docent condition than would be expected given the null hypothesis, SR = -4.51, </a:t>
            </a:r>
            <a:r>
              <a:rPr lang="en-US" sz="2800" i="1" dirty="0"/>
              <a:t>p = </a:t>
            </a:r>
            <a:r>
              <a:rPr lang="en-US" sz="2800" dirty="0"/>
              <a:t>&lt;.001. </a:t>
            </a:r>
          </a:p>
        </p:txBody>
      </p:sp>
      <p:grpSp>
        <p:nvGrpSpPr>
          <p:cNvPr id="46" name="Group 45"/>
          <p:cNvGrpSpPr>
            <a:grpSpLocks noChangeAspect="1"/>
          </p:cNvGrpSpPr>
          <p:nvPr/>
        </p:nvGrpSpPr>
        <p:grpSpPr bwMode="auto">
          <a:xfrm>
            <a:off x="14186427" y="21364322"/>
            <a:ext cx="7494693" cy="5518292"/>
            <a:chOff x="0" y="0"/>
            <a:chExt cx="4121150" cy="3034662"/>
          </a:xfrm>
        </p:grpSpPr>
        <p:pic>
          <p:nvPicPr>
            <p:cNvPr id="47"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121150" cy="275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8" name="5-Point Star 47"/>
            <p:cNvSpPr/>
            <p:nvPr/>
          </p:nvSpPr>
          <p:spPr>
            <a:xfrm>
              <a:off x="343908" y="2895412"/>
              <a:ext cx="46038" cy="46035"/>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1400">
                  <a:effectLst/>
                  <a:ea typeface="Times New Roman"/>
                  <a:cs typeface="Times New Roman"/>
                </a:rPr>
                <a:t> </a:t>
              </a:r>
              <a:endParaRPr lang="en-US" sz="1400">
                <a:effectLst/>
                <a:ea typeface="ＭＳ 明朝"/>
                <a:cs typeface="Times New Roman"/>
              </a:endParaRPr>
            </a:p>
          </p:txBody>
        </p:sp>
        <p:sp>
          <p:nvSpPr>
            <p:cNvPr id="49" name="Text Box 11"/>
            <p:cNvSpPr txBox="1">
              <a:spLocks noChangeArrowheads="1"/>
            </p:cNvSpPr>
            <p:nvPr/>
          </p:nvSpPr>
          <p:spPr bwMode="auto">
            <a:xfrm>
              <a:off x="414176" y="2743201"/>
              <a:ext cx="957419" cy="29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2400" kern="1200">
                  <a:solidFill>
                    <a:srgbClr val="000000"/>
                  </a:solidFill>
                  <a:effectLst/>
                  <a:latin typeface="Arial"/>
                  <a:ea typeface="ＭＳ Ｐゴシック"/>
                  <a:cs typeface="ＭＳ Ｐゴシック"/>
                </a:rPr>
                <a:t>= </a:t>
              </a:r>
              <a:r>
                <a:rPr lang="en-US" sz="2400" i="1" kern="1200">
                  <a:solidFill>
                    <a:srgbClr val="000000"/>
                  </a:solidFill>
                  <a:effectLst/>
                  <a:latin typeface="Arial"/>
                  <a:ea typeface="ＭＳ Ｐゴシック"/>
                  <a:cs typeface="ＭＳ Ｐゴシック"/>
                </a:rPr>
                <a:t>p</a:t>
              </a:r>
              <a:r>
                <a:rPr lang="en-US" sz="2400" kern="1200">
                  <a:solidFill>
                    <a:srgbClr val="000000"/>
                  </a:solidFill>
                  <a:effectLst/>
                  <a:latin typeface="Arial"/>
                  <a:ea typeface="ＭＳ Ｐゴシック"/>
                  <a:cs typeface="ＭＳ Ｐゴシック"/>
                </a:rPr>
                <a:t> &lt;.001</a:t>
              </a:r>
              <a:endParaRPr lang="en-US" sz="1400">
                <a:effectLst/>
                <a:latin typeface="Times"/>
                <a:ea typeface="ＭＳ 明朝"/>
                <a:cs typeface="Times New Roman"/>
              </a:endParaRPr>
            </a:p>
          </p:txBody>
        </p:sp>
        <p:sp>
          <p:nvSpPr>
            <p:cNvPr id="50" name="5-Point Star 49"/>
            <p:cNvSpPr/>
            <p:nvPr/>
          </p:nvSpPr>
          <p:spPr>
            <a:xfrm>
              <a:off x="2392363" y="536540"/>
              <a:ext cx="46037" cy="46035"/>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1200">
                  <a:effectLst/>
                  <a:ea typeface="Times New Roman"/>
                  <a:cs typeface="Times New Roman"/>
                </a:rPr>
                <a:t> </a:t>
              </a:r>
              <a:endParaRPr lang="en-US" sz="1200">
                <a:effectLst/>
                <a:ea typeface="ＭＳ 明朝"/>
                <a:cs typeface="Times New Roman"/>
              </a:endParaRPr>
            </a:p>
          </p:txBody>
        </p:sp>
      </p:grpSp>
      <p:grpSp>
        <p:nvGrpSpPr>
          <p:cNvPr id="51" name="Group 50"/>
          <p:cNvGrpSpPr>
            <a:grpSpLocks noChangeAspect="1"/>
          </p:cNvGrpSpPr>
          <p:nvPr/>
        </p:nvGrpSpPr>
        <p:grpSpPr bwMode="auto">
          <a:xfrm>
            <a:off x="22020239" y="21364321"/>
            <a:ext cx="7498688" cy="5508172"/>
            <a:chOff x="4419600" y="3175"/>
            <a:chExt cx="4127500" cy="3032282"/>
          </a:xfrm>
        </p:grpSpPr>
        <p:pic>
          <p:nvPicPr>
            <p:cNvPr id="52" name="Picture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3175"/>
              <a:ext cx="4127500" cy="275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3" name="5-Point Star 52"/>
            <p:cNvSpPr/>
            <p:nvPr/>
          </p:nvSpPr>
          <p:spPr>
            <a:xfrm>
              <a:off x="4743793" y="2879191"/>
              <a:ext cx="46038" cy="46035"/>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1400">
                  <a:effectLst/>
                  <a:ea typeface="Times New Roman"/>
                  <a:cs typeface="Times New Roman"/>
                </a:rPr>
                <a:t> </a:t>
              </a:r>
              <a:endParaRPr lang="en-US" sz="1400">
                <a:effectLst/>
                <a:ea typeface="ＭＳ 明朝"/>
                <a:cs typeface="Times New Roman"/>
              </a:endParaRPr>
            </a:p>
          </p:txBody>
        </p:sp>
        <p:sp>
          <p:nvSpPr>
            <p:cNvPr id="54" name="Text Box 16"/>
            <p:cNvSpPr txBox="1">
              <a:spLocks noChangeArrowheads="1"/>
            </p:cNvSpPr>
            <p:nvPr/>
          </p:nvSpPr>
          <p:spPr bwMode="auto">
            <a:xfrm>
              <a:off x="4833864" y="2746376"/>
              <a:ext cx="957419" cy="28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2400" kern="1200" dirty="0">
                  <a:solidFill>
                    <a:srgbClr val="000000"/>
                  </a:solidFill>
                  <a:effectLst/>
                  <a:latin typeface="Arial"/>
                  <a:ea typeface="ＭＳ Ｐゴシック"/>
                  <a:cs typeface="ＭＳ Ｐゴシック"/>
                </a:rPr>
                <a:t>= </a:t>
              </a:r>
              <a:r>
                <a:rPr lang="en-US" sz="2400" i="1" kern="1200" dirty="0">
                  <a:solidFill>
                    <a:srgbClr val="000000"/>
                  </a:solidFill>
                  <a:effectLst/>
                  <a:latin typeface="Arial"/>
                  <a:ea typeface="ＭＳ Ｐゴシック"/>
                  <a:cs typeface="ＭＳ Ｐゴシック"/>
                </a:rPr>
                <a:t>p</a:t>
              </a:r>
              <a:r>
                <a:rPr lang="en-US" sz="2400" kern="1200" dirty="0">
                  <a:solidFill>
                    <a:srgbClr val="000000"/>
                  </a:solidFill>
                  <a:effectLst/>
                  <a:latin typeface="Arial"/>
                  <a:ea typeface="ＭＳ Ｐゴシック"/>
                  <a:cs typeface="ＭＳ Ｐゴシック"/>
                </a:rPr>
                <a:t> &lt;.001</a:t>
              </a:r>
              <a:endParaRPr lang="en-US" sz="2400" dirty="0">
                <a:effectLst/>
                <a:latin typeface="Times"/>
                <a:ea typeface="ＭＳ 明朝"/>
                <a:cs typeface="Times New Roman"/>
              </a:endParaRPr>
            </a:p>
          </p:txBody>
        </p:sp>
        <p:sp>
          <p:nvSpPr>
            <p:cNvPr id="55" name="5-Point Star 54"/>
            <p:cNvSpPr/>
            <p:nvPr/>
          </p:nvSpPr>
          <p:spPr>
            <a:xfrm>
              <a:off x="7878763" y="493681"/>
              <a:ext cx="46037" cy="46034"/>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1200">
                  <a:effectLst/>
                  <a:ea typeface="Times New Roman"/>
                  <a:cs typeface="Times New Roman"/>
                </a:rPr>
                <a:t> </a:t>
              </a:r>
              <a:endParaRPr lang="en-US" sz="1200">
                <a:effectLst/>
                <a:ea typeface="ＭＳ 明朝"/>
                <a:cs typeface="Times New Roman"/>
              </a:endParaRPr>
            </a:p>
          </p:txBody>
        </p:sp>
      </p:grpSp>
      <p:sp>
        <p:nvSpPr>
          <p:cNvPr id="57" name="TextBox 56"/>
          <p:cNvSpPr txBox="1"/>
          <p:nvPr/>
        </p:nvSpPr>
        <p:spPr>
          <a:xfrm>
            <a:off x="19885780" y="25244409"/>
            <a:ext cx="6752492" cy="3809892"/>
          </a:xfrm>
          <a:prstGeom prst="rect">
            <a:avLst/>
          </a:prstGeom>
          <a:noFill/>
        </p:spPr>
        <p:txBody>
          <a:bodyPr wrap="square" rtlCol="0">
            <a:spAutoFit/>
          </a:bodyPr>
          <a:lstStyle/>
          <a:p>
            <a:endParaRPr lang="en-US" sz="6000" dirty="0" err="1" smtClean="0"/>
          </a:p>
        </p:txBody>
      </p:sp>
      <p:sp>
        <p:nvSpPr>
          <p:cNvPr id="58" name="Rectangle 57"/>
          <p:cNvSpPr/>
          <p:nvPr/>
        </p:nvSpPr>
        <p:spPr>
          <a:xfrm>
            <a:off x="16454886" y="27275163"/>
            <a:ext cx="12423991" cy="3539431"/>
          </a:xfrm>
          <a:prstGeom prst="rect">
            <a:avLst/>
          </a:prstGeom>
        </p:spPr>
        <p:txBody>
          <a:bodyPr wrap="square">
            <a:spAutoFit/>
          </a:bodyPr>
          <a:lstStyle/>
          <a:p>
            <a:pPr marL="342900" indent="-342900">
              <a:buFont typeface="Arial"/>
              <a:buChar char="•"/>
            </a:pPr>
            <a:r>
              <a:rPr lang="en-US" sz="2800" dirty="0" smtClean="0"/>
              <a:t>Figures 2 and 3 illustrate the </a:t>
            </a:r>
            <a:r>
              <a:rPr lang="en-US" sz="2800" dirty="0"/>
              <a:t>expected and observed frequencies of the head nod and play slap behaviors as they varied by experimental condition. The circles represent the expected frequencies of each behavior. Stars indicate statistical significance. </a:t>
            </a:r>
          </a:p>
          <a:p>
            <a:pPr marL="342900" lvl="0" indent="-342900">
              <a:buFont typeface="Arial"/>
              <a:buChar char="•"/>
            </a:pPr>
            <a:r>
              <a:rPr lang="en-US" sz="2800" dirty="0"/>
              <a:t>Visitors were more likely to play-slap in the sign condition than would be expected by chance (SR = 9.13, </a:t>
            </a:r>
            <a:r>
              <a:rPr lang="en-US" sz="2800" i="1" dirty="0"/>
              <a:t>p </a:t>
            </a:r>
            <a:r>
              <a:rPr lang="en-US" sz="2800" dirty="0"/>
              <a:t>&lt; .001)</a:t>
            </a:r>
          </a:p>
          <a:p>
            <a:pPr marL="342900" lvl="0" indent="-342900">
              <a:buFont typeface="Arial"/>
              <a:buChar char="•"/>
            </a:pPr>
            <a:r>
              <a:rPr lang="en-US" sz="2800" dirty="0"/>
              <a:t>Visitors were more likely to head nod in the docent condition than would be expected by chance (SR = 14.81, </a:t>
            </a:r>
            <a:r>
              <a:rPr lang="en-US" sz="2800" i="1" dirty="0"/>
              <a:t>p</a:t>
            </a:r>
            <a:r>
              <a:rPr lang="en-US" sz="2800" dirty="0"/>
              <a:t> &lt;.001)</a:t>
            </a:r>
          </a:p>
        </p:txBody>
      </p:sp>
      <p:graphicFrame>
        <p:nvGraphicFramePr>
          <p:cNvPr id="59" name="Content Placeholder 58"/>
          <p:cNvGraphicFramePr>
            <a:graphicFrameLocks noGrp="1"/>
          </p:cNvGraphicFramePr>
          <p:nvPr>
            <p:ph sz="quarter" idx="26"/>
            <p:extLst>
              <p:ext uri="{D42A27DB-BD31-4B8C-83A1-F6EECF244321}">
                <p14:modId xmlns:p14="http://schemas.microsoft.com/office/powerpoint/2010/main" val="2643037927"/>
              </p:ext>
            </p:extLst>
          </p:nvPr>
        </p:nvGraphicFramePr>
        <p:xfrm>
          <a:off x="29757650" y="7696533"/>
          <a:ext cx="13266257" cy="7295239"/>
        </p:xfrm>
        <a:graphic>
          <a:graphicData uri="http://schemas.openxmlformats.org/drawingml/2006/chart">
            <c:chart xmlns:c="http://schemas.openxmlformats.org/drawingml/2006/chart" xmlns:r="http://schemas.openxmlformats.org/officeDocument/2006/relationships" r:id="rId7"/>
          </a:graphicData>
        </a:graphic>
      </p:graphicFrame>
      <p:sp>
        <p:nvSpPr>
          <p:cNvPr id="60" name="Rectangle 59"/>
          <p:cNvSpPr/>
          <p:nvPr/>
        </p:nvSpPr>
        <p:spPr>
          <a:xfrm>
            <a:off x="29903998" y="7229685"/>
            <a:ext cx="8535649" cy="461665"/>
          </a:xfrm>
          <a:prstGeom prst="rect">
            <a:avLst/>
          </a:prstGeom>
        </p:spPr>
        <p:txBody>
          <a:bodyPr wrap="square">
            <a:spAutoFit/>
          </a:bodyPr>
          <a:lstStyle/>
          <a:p>
            <a:r>
              <a:rPr lang="en-US" sz="2400" b="1" dirty="0" smtClean="0"/>
              <a:t>Figure 4. Chimpanzee activity level</a:t>
            </a:r>
            <a:endParaRPr lang="en-US" sz="2400" b="1" dirty="0"/>
          </a:p>
        </p:txBody>
      </p:sp>
      <p:sp>
        <p:nvSpPr>
          <p:cNvPr id="61" name="TextBox 60"/>
          <p:cNvSpPr txBox="1"/>
          <p:nvPr/>
        </p:nvSpPr>
        <p:spPr>
          <a:xfrm>
            <a:off x="34908527" y="7433936"/>
            <a:ext cx="184666" cy="1015663"/>
          </a:xfrm>
          <a:prstGeom prst="rect">
            <a:avLst/>
          </a:prstGeom>
          <a:noFill/>
        </p:spPr>
        <p:txBody>
          <a:bodyPr wrap="none" rtlCol="0">
            <a:spAutoFit/>
          </a:bodyPr>
          <a:lstStyle/>
          <a:p>
            <a:endParaRPr lang="en-US" sz="6000" dirty="0" err="1" smtClean="0"/>
          </a:p>
        </p:txBody>
      </p:sp>
      <p:sp>
        <p:nvSpPr>
          <p:cNvPr id="62" name="Rectangle 61"/>
          <p:cNvSpPr/>
          <p:nvPr/>
        </p:nvSpPr>
        <p:spPr>
          <a:xfrm>
            <a:off x="30448165" y="15110263"/>
            <a:ext cx="11863324" cy="954107"/>
          </a:xfrm>
          <a:prstGeom prst="rect">
            <a:avLst/>
          </a:prstGeom>
        </p:spPr>
        <p:txBody>
          <a:bodyPr wrap="square">
            <a:spAutoFit/>
          </a:bodyPr>
          <a:lstStyle/>
          <a:p>
            <a:pPr marL="342900" indent="-342900">
              <a:buFont typeface="Arial"/>
              <a:buChar char="•"/>
            </a:pPr>
            <a:r>
              <a:rPr lang="en-US" sz="2800" dirty="0" smtClean="0"/>
              <a:t>Figure 4 illustrates that the chimpanzees </a:t>
            </a:r>
            <a:r>
              <a:rPr lang="en-US" sz="2800" dirty="0"/>
              <a:t>were most active during the docent condition.</a:t>
            </a:r>
          </a:p>
        </p:txBody>
      </p:sp>
      <p:pic>
        <p:nvPicPr>
          <p:cNvPr id="64" name="Content Placeholder 3" descr="Zager&amp;Jensvold_figure1illustration.TIF"/>
          <p:cNvPicPr/>
          <p:nvPr/>
        </p:nvPicPr>
        <p:blipFill rotWithShape="1">
          <a:blip r:embed="rId8">
            <a:extLst>
              <a:ext uri="{28A0092B-C50C-407E-A947-70E740481C1C}">
                <a14:useLocalDpi xmlns:a14="http://schemas.microsoft.com/office/drawing/2010/main" val="0"/>
              </a:ext>
            </a:extLst>
          </a:blip>
          <a:srcRect l="1492" t="1499" r="17229" b="48923"/>
          <a:stretch/>
        </p:blipFill>
        <p:spPr bwMode="auto">
          <a:xfrm>
            <a:off x="3185027" y="25801955"/>
            <a:ext cx="8802196" cy="665956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val="1"/>
            </a:ext>
          </a:extLst>
        </p:spPr>
      </p:pic>
    </p:spTree>
    <p:extLst>
      <p:ext uri="{BB962C8B-B14F-4D97-AF65-F5344CB8AC3E}">
        <p14:creationId xmlns:p14="http://schemas.microsoft.com/office/powerpoint/2010/main" val="9311989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WAC Poster">
  <a:themeElements>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NWAC Poster.potx</Template>
  <TotalTime>0</TotalTime>
  <Words>1104</Words>
  <Application>Microsoft Macintosh PowerPoint</Application>
  <PresentationFormat>Custom</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NWAC Poster</vt:lpstr>
      <vt:lpstr>Exploring Visitor Behavior at a Florida Zoo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modified xsi:type="dcterms:W3CDTF">2013-05-13T12:49:51Z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